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showSpecialPlsOnTitleSld="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repos.modelrealization.com/cgi-bin/fossil/mrtools" TargetMode="External"/><Relationship Id="rId3" Type="http://schemas.openxmlformats.org/officeDocument/2006/relationships/hyperlink" Target="http://chiselapp.com/user/mangoa01/repository/mrtools/index" TargetMode="External"/><Relationship Id="rId4" Type="http://schemas.openxmlformats.org/officeDocument/2006/relationships/hyperlink" Target="http://repos.modelrealization.com/cgi-bin/fossil/mrtools/doc/trunk/rosea/doc/rosea.pdf" TargetMode="External"/><Relationship Id="rId5" Type="http://schemas.openxmlformats.org/officeDocument/2006/relationships/hyperlink" Target="http://repos.modelrealization.com/cgi-bin/fossil/mrtools/doc/trunk/rosea/doc/rosea.html"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 name="Shape 42"/>
        <p:cNvGrpSpPr/>
        <p:nvPr/>
      </p:nvGrpSpPr>
      <p:grpSpPr>
        <a:xfrm>
          <a:off x="0" y="0"/>
          <a:ext cx="0" cy="0"/>
          <a:chOff x="0" y="0"/>
          <a:chExt cx="0" cy="0"/>
        </a:xfrm>
      </p:grpSpPr>
      <p:sp>
        <p:nvSpPr>
          <p:cNvPr id="43" name="Shape 4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4" name="Shape 4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3" name="Shape 173"/>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State activities have access to a set of commands that implement model level operations.</a:t>
            </a:r>
          </a:p>
          <a:p>
            <a:pPr indent="-228600" lvl="0" marL="457200" rtl="0">
              <a:spcBef>
                <a:spcPts val="0"/>
              </a:spcBef>
            </a:pPr>
            <a:r>
              <a:rPr lang="en"/>
              <a:t>Activities commonly signal events to other class instances.</a:t>
            </a:r>
          </a:p>
          <a:p>
            <a:pPr indent="-228600" lvl="0" marL="457200" rtl="0">
              <a:spcBef>
                <a:spcPts val="0"/>
              </a:spcBef>
            </a:pPr>
            <a:r>
              <a:rPr lang="en"/>
              <a:t>They often access data and update attribute values.</a:t>
            </a:r>
          </a:p>
          <a:p>
            <a:pPr indent="-228600" lvl="0" marL="457200" rtl="0">
              <a:spcBef>
                <a:spcPts val="0"/>
              </a:spcBef>
            </a:pPr>
            <a:r>
              <a:rPr lang="en"/>
              <a:t>All these types of operations that have model level semantics have commands supplied by rosea to implement the operation.</a:t>
            </a:r>
          </a:p>
          <a:p>
            <a:pPr indent="-228600" lvl="0" marL="457200">
              <a:spcBef>
                <a:spcPts val="0"/>
              </a:spcBef>
            </a:pPr>
            <a:r>
              <a:rPr lang="en"/>
              <a:t>The state activity is just plain Tcl, so you can do whatever is necessary.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0" name="Shape 180"/>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The way this really works is that rosea supplies an object system whose features are specifically chosen to match executable model semantics.</a:t>
            </a:r>
          </a:p>
          <a:p>
            <a:pPr indent="-228600" lvl="0" marL="457200">
              <a:spcBef>
                <a:spcPts val="0"/>
              </a:spcBef>
            </a:pPr>
            <a:r>
              <a:rPr lang="en"/>
              <a:t>It is based on namespace ensemble to obtain object oriented commands and data is stored in relation variables using TclRAL.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5" name="Shape 185"/>
        <p:cNvGrpSpPr/>
        <p:nvPr/>
      </p:nvGrpSpPr>
      <p:grpSpPr>
        <a:xfrm>
          <a:off x="0" y="0"/>
          <a:ext cx="0" cy="0"/>
          <a:chOff x="0" y="0"/>
          <a:chExt cx="0" cy="0"/>
        </a:xfrm>
      </p:grpSpPr>
      <p:sp>
        <p:nvSpPr>
          <p:cNvPr id="186" name="Shape 18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7" name="Shape 187"/>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The primary fossil repository is:</a:t>
            </a:r>
          </a:p>
          <a:p>
            <a:pPr indent="457200" rtl="0">
              <a:spcBef>
                <a:spcPts val="0"/>
              </a:spcBef>
              <a:buNone/>
            </a:pPr>
            <a:r>
              <a:rPr lang="en" u="sng">
                <a:solidFill>
                  <a:schemeClr val="hlink"/>
                </a:solidFill>
                <a:hlinkClick r:id="rId2"/>
              </a:rPr>
              <a:t>http://repos.modelrealization.com/cgi-bin/fossil/mrtools</a:t>
            </a:r>
          </a:p>
          <a:p>
            <a:pPr indent="-228600" lvl="0" marL="457200" rtl="0">
              <a:spcBef>
                <a:spcPts val="0"/>
              </a:spcBef>
            </a:pPr>
            <a:r>
              <a:rPr lang="en"/>
              <a:t>This repository is mirrored at:</a:t>
            </a:r>
          </a:p>
          <a:p>
            <a:pPr indent="457200" rtl="0">
              <a:spcBef>
                <a:spcPts val="0"/>
              </a:spcBef>
              <a:buNone/>
            </a:pPr>
            <a:r>
              <a:rPr lang="en" u="sng">
                <a:solidFill>
                  <a:schemeClr val="hlink"/>
                </a:solidFill>
                <a:hlinkClick r:id="rId3"/>
              </a:rPr>
              <a:t>http://chiselapp.com/user/mangoa01/repository/mrtools/index</a:t>
            </a:r>
          </a:p>
          <a:p>
            <a:pPr indent="-228600" lvl="0" marL="457200" rtl="0">
              <a:spcBef>
                <a:spcPts val="0"/>
              </a:spcBef>
            </a:pPr>
            <a:r>
              <a:rPr lang="en"/>
              <a:t>The literate program source can be found at:</a:t>
            </a:r>
          </a:p>
          <a:p>
            <a:pPr rtl="0">
              <a:spcBef>
                <a:spcPts val="0"/>
              </a:spcBef>
              <a:buNone/>
            </a:pPr>
            <a:r>
              <a:rPr lang="en"/>
              <a:t>	</a:t>
            </a:r>
            <a:r>
              <a:rPr lang="en" u="sng">
                <a:solidFill>
                  <a:schemeClr val="hlink"/>
                </a:solidFill>
                <a:hlinkClick r:id="rId4"/>
              </a:rPr>
              <a:t>http://repos.modelrealization.com/cgi-bin/fossil/mrtools/doc/trunk/rosea/doc/rosea.pdf</a:t>
            </a:r>
          </a:p>
          <a:p>
            <a:pPr indent="-228600" lvl="0" marL="457200" rtl="0">
              <a:spcBef>
                <a:spcPts val="0"/>
              </a:spcBef>
            </a:pPr>
            <a:r>
              <a:rPr lang="en"/>
              <a:t>The reference documentation can be found at:</a:t>
            </a:r>
          </a:p>
          <a:p>
            <a:pPr rtl="0">
              <a:spcBef>
                <a:spcPts val="0"/>
              </a:spcBef>
              <a:buNone/>
            </a:pPr>
            <a:r>
              <a:rPr lang="en"/>
              <a:t>	</a:t>
            </a:r>
            <a:r>
              <a:rPr lang="en" u="sng">
                <a:solidFill>
                  <a:schemeClr val="hlink"/>
                </a:solidFill>
                <a:hlinkClick r:id="rId5"/>
              </a:rPr>
              <a:t>http://repos.modelrealization.com/cgi-bin/fossil/mrtools/doc/trunk/rosea/doc/rosea.html</a:t>
            </a:r>
          </a:p>
          <a:p>
            <a:pPr rtl="0">
              <a:spcBef>
                <a:spcPts val="0"/>
              </a:spcBef>
              <a:buNone/>
            </a:pPr>
            <a:r>
              <a:t/>
            </a:r>
            <a:endParaRPr/>
          </a:p>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2" name="Shape 192"/>
        <p:cNvGrpSpPr/>
        <p:nvPr/>
      </p:nvGrpSpPr>
      <p:grpSpPr>
        <a:xfrm>
          <a:off x="0" y="0"/>
          <a:ext cx="0" cy="0"/>
          <a:chOff x="0" y="0"/>
          <a:chExt cx="0" cy="0"/>
        </a:xfrm>
      </p:grpSpPr>
      <p:sp>
        <p:nvSpPr>
          <p:cNvPr id="193" name="Shape 19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4" name="Shape 194"/>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Along with the code for rosea there is a fully worked out example.</a:t>
            </a:r>
          </a:p>
          <a:p>
            <a:pPr indent="-228600" lvl="0" marL="457200" rtl="0">
              <a:spcBef>
                <a:spcPts val="0"/>
              </a:spcBef>
            </a:pPr>
            <a:r>
              <a:rPr lang="en"/>
              <a:t>That example is used in the demo.</a:t>
            </a:r>
          </a:p>
          <a:p>
            <a:pPr indent="-228600" lvl="0" marL="457200" rtl="0">
              <a:spcBef>
                <a:spcPts val="0"/>
              </a:spcBef>
            </a:pPr>
            <a:r>
              <a:rPr lang="en"/>
              <a:t>The demo is run with another program named, “rash”.</a:t>
            </a:r>
          </a:p>
          <a:p>
            <a:pPr indent="-228600" lvl="0" marL="457200" rtl="0">
              <a:spcBef>
                <a:spcPts val="0"/>
              </a:spcBef>
            </a:pPr>
            <a:r>
              <a:rPr lang="en"/>
              <a:t>Rash is a generic introspection tool that can read the information about a domain and create a Tk interface on the fly that gives you access to all the classes, attributes, events, etc.</a:t>
            </a:r>
          </a:p>
          <a:p>
            <a:pPr indent="-228600" lvl="0" marL="457200">
              <a:spcBef>
                <a:spcPts val="0"/>
              </a:spcBef>
            </a:pPr>
            <a:r>
              <a:rPr lang="en"/>
              <a:t>We’ll use the rash interface to run and inspect the output of the example program.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 name="Shape 49"/>
        <p:cNvGrpSpPr/>
        <p:nvPr/>
      </p:nvGrpSpPr>
      <p:grpSpPr>
        <a:xfrm>
          <a:off x="0" y="0"/>
          <a:ext cx="0" cy="0"/>
          <a:chOff x="0" y="0"/>
          <a:chExt cx="0" cy="0"/>
        </a:xfrm>
      </p:grpSpPr>
      <p:sp>
        <p:nvSpPr>
          <p:cNvPr id="50" name="Shape 5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1" name="Shape 51"/>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Rosea is a Tcl script package that supports translating executable software models into Tcl programs.</a:t>
            </a:r>
          </a:p>
          <a:p>
            <a:pPr rtl="0">
              <a:spcBef>
                <a:spcPts val="0"/>
              </a:spcBef>
              <a:buNone/>
            </a:pPr>
            <a:r>
              <a:t/>
            </a:r>
            <a:endParaRPr/>
          </a:p>
          <a:p>
            <a:pPr indent="-228600" lvl="0" marL="457200">
              <a:spcBef>
                <a:spcPts val="0"/>
              </a:spcBef>
            </a:pPr>
            <a:r>
              <a:rPr lang="en"/>
              <a:t>In this presentation we won’t talk much about modeling. That’s a large subject on it own. Here we are going to talk about a development workflow that starts with an executable model of the software and from that derives the running program. This type of development is in distinct contrast to elaborative techniques where design ideas are successively refined by adding more implementation detail.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Modeling involves the systematic exclusion of some aspects of a problem in order to better focus on other aspects of the problem. For software, we model problem logic and exclude considerations of implementation technology. Now just because some aspect of the problem was excluded in the model does not mean it is not important or will suddenly vanish. Translation brings the implementation technology back into the picture. Modeling allows you to deal with larger systems</a:t>
            </a:r>
          </a:p>
          <a:p>
            <a:pPr rtl="0">
              <a:spcBef>
                <a:spcPts val="0"/>
              </a:spcBef>
              <a:buNone/>
            </a:pPr>
            <a:r>
              <a:t/>
            </a:r>
            <a:endParaRPr/>
          </a:p>
          <a:p>
            <a:pPr indent="-228600" lvl="0" marL="457200" rtl="0">
              <a:spcBef>
                <a:spcPts val="0"/>
              </a:spcBef>
            </a:pPr>
            <a:r>
              <a:rPr lang="en"/>
              <a:t>It’s important to remember that translation of a model does NOT change the logic of the problem. The model must be predictive of the functional behavior of the software and must be directly on the path to a running program.</a:t>
            </a:r>
          </a:p>
          <a:p>
            <a:pPr rtl="0">
              <a:spcBef>
                <a:spcPts val="0"/>
              </a:spcBef>
              <a:buNone/>
            </a:pPr>
            <a:r>
              <a:t/>
            </a:r>
            <a:endParaRPr/>
          </a:p>
          <a:p>
            <a:pPr indent="-228600" lvl="0" marL="457200">
              <a:spcBef>
                <a:spcPts val="0"/>
              </a:spcBef>
            </a:pPr>
            <a:r>
              <a:rPr lang="en"/>
              <a:t>It is also important to distinguish between the notions of “level of abstraction” and “level of detail”. Any model that can be translated must be very detailed. It must address all the data and processing that the software is to accomplish. But a model deals with the detail by raising the level of abstraction. Raising the level of abstraction deals with the fundamental limitations of human short term memory. Detail is pervasive, abstraction is the tool to handle it.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5" name="Shape 65"/>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Before you roll your eyes about UML, we are talking about a specific profile of UML called, Executable UML. The concepts predate UML but the UML graphical notation is used. This is </a:t>
            </a:r>
            <a:r>
              <a:rPr b="1" lang="en"/>
              <a:t>not</a:t>
            </a:r>
            <a:r>
              <a:rPr lang="en"/>
              <a:t> your grandfathers UML. It has precise execution semantics. Conventional UML is vast and overly complicated. Executable UML uses only a few of the UML diagrams and has much more in common with Foundational UML.</a:t>
            </a:r>
          </a:p>
          <a:p>
            <a:pPr indent="-228600" lvl="0" marL="457200" rtl="0">
              <a:spcBef>
                <a:spcPts val="0"/>
              </a:spcBef>
            </a:pPr>
            <a:r>
              <a:rPr lang="en"/>
              <a:t>The domain specific language is actually a Tcl script, evaluated in the appropriate context that provides commands to describe the model. This is sometimes called an </a:t>
            </a:r>
            <a:r>
              <a:rPr i="1" lang="en"/>
              <a:t>internal</a:t>
            </a:r>
            <a:r>
              <a:rPr lang="en"/>
              <a:t> DSL.</a:t>
            </a:r>
          </a:p>
          <a:p>
            <a:pPr indent="-228600" lvl="0" marL="457200" rtl="0">
              <a:spcBef>
                <a:spcPts val="0"/>
              </a:spcBef>
            </a:pPr>
            <a:r>
              <a:rPr lang="en"/>
              <a:t>A run time component provides commands that map model level concepts to Tcl. For example, events are signaled using a </a:t>
            </a:r>
            <a:r>
              <a:rPr lang="en">
                <a:latin typeface="Courier New"/>
                <a:ea typeface="Courier New"/>
                <a:cs typeface="Courier New"/>
                <a:sym typeface="Courier New"/>
              </a:rPr>
              <a:t>signal</a:t>
            </a:r>
            <a:r>
              <a:rPr lang="en"/>
              <a:t> command and instances related across an association can be found using the </a:t>
            </a:r>
            <a:r>
              <a:rPr lang="en">
                <a:latin typeface="Courier New"/>
                <a:ea typeface="Courier New"/>
                <a:cs typeface="Courier New"/>
                <a:sym typeface="Courier New"/>
              </a:rPr>
              <a:t>findRelated</a:t>
            </a:r>
            <a:r>
              <a:rPr lang="en"/>
              <a:t> command.</a:t>
            </a:r>
          </a:p>
          <a:p>
            <a:pPr indent="-228600" lvl="0" marL="457200" rtl="0">
              <a:spcBef>
                <a:spcPts val="0"/>
              </a:spcBef>
            </a:pPr>
            <a:r>
              <a:rPr lang="en"/>
              <a:t>The run time component commands are data driven. So a </a:t>
            </a:r>
            <a:r>
              <a:rPr i="1" lang="en"/>
              <a:t>code generator</a:t>
            </a:r>
            <a:r>
              <a:rPr lang="en"/>
              <a:t> transforms the data supplied by the DSL statements into the data constructs used by the run time. This being Tcl, no code file is actually written, rather the necessary commands are simply executed in place to supply the run time with its required data structures.</a:t>
            </a:r>
          </a:p>
          <a:p>
            <a:pPr indent="-228600" lvl="0" marL="457200">
              <a:spcBef>
                <a:spcPts val="0"/>
              </a:spcBef>
            </a:pPr>
            <a:r>
              <a:rPr lang="en"/>
              <a:t>Some translation schemes create code files that are then fed to other language processors (e.g. a “C” compiler). Since this is Tcl, during code generation, we just execute the commands directly. There’s no real need to produce text.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1" name="Shape 81"/>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The class command is used to define a class.</a:t>
            </a:r>
          </a:p>
          <a:p>
            <a:pPr indent="-228600" lvl="0" marL="457200" rtl="0">
              <a:spcBef>
                <a:spcPts val="0"/>
              </a:spcBef>
            </a:pPr>
            <a:r>
              <a:rPr lang="en"/>
              <a:t>Attributes have a name and a data type. The data type indicates the intended use of the attribute values, e.g. int typed attributes will be used to hold numbers.</a:t>
            </a:r>
          </a:p>
          <a:p>
            <a:pPr indent="-228600" lvl="0" marL="457200" rtl="0">
              <a:spcBef>
                <a:spcPts val="0"/>
              </a:spcBef>
            </a:pPr>
            <a:r>
              <a:rPr lang="en"/>
              <a:t>Each class must have at least one identifier.</a:t>
            </a:r>
          </a:p>
          <a:p>
            <a:pPr indent="-228600" lvl="0" marL="457200" rtl="0">
              <a:spcBef>
                <a:spcPts val="0"/>
              </a:spcBef>
            </a:pPr>
            <a:r>
              <a:rPr lang="en"/>
              <a:t>Each identifier consists of at least one attribute.</a:t>
            </a:r>
          </a:p>
          <a:p>
            <a:pPr indent="-228600" lvl="0" marL="457200">
              <a:spcBef>
                <a:spcPts val="0"/>
              </a:spcBef>
            </a:pPr>
            <a:r>
              <a:rPr lang="en"/>
              <a:t>The graphical annotations have a direct correspondence in the DSL.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4" name="Shape 104"/>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Associations model real world associations of the class instances.</a:t>
            </a:r>
          </a:p>
          <a:p>
            <a:pPr indent="-228600" lvl="0" marL="457200" rtl="0">
              <a:spcBef>
                <a:spcPts val="0"/>
              </a:spcBef>
            </a:pPr>
            <a:r>
              <a:rPr lang="en"/>
              <a:t>The association command defines the characteristics of an association.</a:t>
            </a:r>
          </a:p>
          <a:p>
            <a:pPr indent="-228600" lvl="0" marL="457200" rtl="0">
              <a:spcBef>
                <a:spcPts val="0"/>
              </a:spcBef>
            </a:pPr>
            <a:r>
              <a:rPr lang="en"/>
              <a:t>Associations are traditionally named “R” plus a number, but any non-empty string will do.</a:t>
            </a:r>
          </a:p>
          <a:p>
            <a:pPr indent="-228600" lvl="0" marL="457200">
              <a:spcBef>
                <a:spcPts val="0"/>
              </a:spcBef>
            </a:pPr>
            <a:r>
              <a:rPr lang="en"/>
              <a:t>Again there is a close correspondence between the model graphic and the DSL statement.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5" name="Shape 125"/>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a:spcBef>
                <a:spcPts val="0"/>
              </a:spcBef>
            </a:pPr>
            <a:r>
              <a:rPr lang="en"/>
              <a:t>Note that generalizations in executable modeling do NOT represent inheritance. The generalization is disjoint and complete, meaning that each instance of a subclass is related to exactly one instance of the superclass and each instance of the superclass is related to exactly one instance of a subclass from among all the subclasses in the generalization. This represents an equivalence class partitioning and not a data type inheritance.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6" name="Shape 146"/>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Formally, relationships are implemented by referential attributes.</a:t>
            </a:r>
          </a:p>
          <a:p>
            <a:pPr indent="-228600" lvl="0" marL="457200" rtl="0">
              <a:spcBef>
                <a:spcPts val="0"/>
              </a:spcBef>
            </a:pPr>
            <a:r>
              <a:rPr lang="en"/>
              <a:t>Attributes in one class refer to attributes in another class to realize the association between the classes.</a:t>
            </a:r>
          </a:p>
          <a:p>
            <a:pPr indent="-228600" lvl="0" marL="457200">
              <a:spcBef>
                <a:spcPts val="0"/>
              </a:spcBef>
            </a:pPr>
            <a:r>
              <a:rPr lang="en"/>
              <a:t>By “refer to” we mean that the values of the referring attributes are equal to the values of identifying attributes. There is no “pointer” concept in the model, although some translation techniques use pointers to implement the referential idea. But not in Tcl since we don’t have any notion of pointers in the language.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2" name="Shape 162"/>
          <p:cNvSpPr txBox="1"/>
          <p:nvPr>
            <p:ph idx="1" type="body"/>
          </p:nvPr>
        </p:nvSpPr>
        <p:spPr>
          <a:xfrm>
            <a:off x="685800" y="4343400"/>
            <a:ext cx="5486399" cy="4114800"/>
          </a:xfrm>
          <a:prstGeom prst="rect">
            <a:avLst/>
          </a:prstGeom>
        </p:spPr>
        <p:txBody>
          <a:bodyPr anchorCtr="0" anchor="t" bIns="91425" lIns="91425" rIns="91425" tIns="91425">
            <a:noAutofit/>
          </a:bodyPr>
          <a:lstStyle/>
          <a:p>
            <a:pPr indent="-228600" lvl="0" marL="457200" rtl="0">
              <a:spcBef>
                <a:spcPts val="0"/>
              </a:spcBef>
            </a:pPr>
            <a:r>
              <a:rPr lang="en"/>
              <a:t>Sequencing and coordination of execution is accomplished via state models.</a:t>
            </a:r>
          </a:p>
          <a:p>
            <a:pPr indent="-228600" lvl="0" marL="457200" rtl="0">
              <a:spcBef>
                <a:spcPts val="0"/>
              </a:spcBef>
            </a:pPr>
            <a:r>
              <a:rPr lang="en"/>
              <a:t>The state models are Moore type, where the state activity is executed when the state is entered.</a:t>
            </a:r>
          </a:p>
          <a:p>
            <a:pPr indent="-228600" lvl="0" marL="457200" rtl="0">
              <a:spcBef>
                <a:spcPts val="0"/>
              </a:spcBef>
            </a:pPr>
            <a:r>
              <a:rPr lang="en"/>
              <a:t>Tcl code defined as part of the state is executed when a transition takes the instance into that state.</a:t>
            </a:r>
          </a:p>
          <a:p>
            <a:pPr indent="-228600" lvl="0" marL="457200">
              <a:spcBef>
                <a:spcPts val="0"/>
              </a:spcBef>
            </a:pPr>
            <a:r>
              <a:rPr lang="en"/>
              <a:t>Again, the DSL statements are a direct encoding of the model graphic.</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p:nvPr/>
        </p:nvSpPr>
        <p:spPr>
          <a:xfrm>
            <a:off x="0" y="2914648"/>
            <a:ext cx="9144000" cy="2228999"/>
          </a:xfrm>
          <a:prstGeom prst="rect">
            <a:avLst/>
          </a:pr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10" name="Shape 10"/>
          <p:cNvCxnSpPr/>
          <p:nvPr/>
        </p:nvCxnSpPr>
        <p:spPr>
          <a:xfrm>
            <a:off x="0" y="2914649"/>
            <a:ext cx="9144000" cy="0"/>
          </a:xfrm>
          <a:prstGeom prst="straightConnector1">
            <a:avLst/>
          </a:prstGeom>
          <a:noFill/>
          <a:ln cap="flat" cmpd="sng" w="28575">
            <a:solidFill>
              <a:schemeClr val="dk1"/>
            </a:solidFill>
            <a:prstDash val="solid"/>
            <a:round/>
            <a:headEnd len="med" w="med" type="none"/>
            <a:tailEnd len="med" w="med" type="none"/>
          </a:ln>
        </p:spPr>
      </p:cxnSp>
      <p:sp>
        <p:nvSpPr>
          <p:cNvPr id="11" name="Shape 11"/>
          <p:cNvSpPr txBox="1"/>
          <p:nvPr>
            <p:ph type="ctrTitle"/>
          </p:nvPr>
        </p:nvSpPr>
        <p:spPr>
          <a:xfrm>
            <a:off x="685800" y="1618313"/>
            <a:ext cx="7772400" cy="1238099"/>
          </a:xfrm>
          <a:prstGeom prst="rect">
            <a:avLst/>
          </a:prstGeom>
        </p:spPr>
        <p:txBody>
          <a:bodyPr anchorCtr="0" anchor="b" bIns="91425" lIns="91425" rIns="91425" tIns="91425"/>
          <a:lstStyle>
            <a:lvl1pPr>
              <a:spcBef>
                <a:spcPts val="0"/>
              </a:spcBef>
              <a:buClr>
                <a:schemeClr val="dk2"/>
              </a:buClr>
              <a:buSzPct val="100000"/>
              <a:defRPr sz="4800">
                <a:solidFill>
                  <a:schemeClr val="dk2"/>
                </a:solidFill>
              </a:defRPr>
            </a:lvl1pPr>
            <a:lvl2pPr>
              <a:spcBef>
                <a:spcPts val="0"/>
              </a:spcBef>
              <a:buClr>
                <a:schemeClr val="dk2"/>
              </a:buClr>
              <a:buSzPct val="100000"/>
              <a:defRPr sz="4800">
                <a:solidFill>
                  <a:schemeClr val="dk2"/>
                </a:solidFill>
              </a:defRPr>
            </a:lvl2pPr>
            <a:lvl3pPr>
              <a:spcBef>
                <a:spcPts val="0"/>
              </a:spcBef>
              <a:buClr>
                <a:schemeClr val="dk2"/>
              </a:buClr>
              <a:buSzPct val="100000"/>
              <a:defRPr sz="4800">
                <a:solidFill>
                  <a:schemeClr val="dk2"/>
                </a:solidFill>
              </a:defRPr>
            </a:lvl3pPr>
            <a:lvl4pPr>
              <a:spcBef>
                <a:spcPts val="0"/>
              </a:spcBef>
              <a:buClr>
                <a:schemeClr val="dk2"/>
              </a:buClr>
              <a:buSzPct val="100000"/>
              <a:defRPr sz="4800">
                <a:solidFill>
                  <a:schemeClr val="dk2"/>
                </a:solidFill>
              </a:defRPr>
            </a:lvl4pPr>
            <a:lvl5pPr>
              <a:spcBef>
                <a:spcPts val="0"/>
              </a:spcBef>
              <a:buClr>
                <a:schemeClr val="dk2"/>
              </a:buClr>
              <a:buSzPct val="100000"/>
              <a:defRPr sz="4800">
                <a:solidFill>
                  <a:schemeClr val="dk2"/>
                </a:solidFill>
              </a:defRPr>
            </a:lvl5pPr>
            <a:lvl6pPr>
              <a:spcBef>
                <a:spcPts val="0"/>
              </a:spcBef>
              <a:buClr>
                <a:schemeClr val="dk2"/>
              </a:buClr>
              <a:buSzPct val="100000"/>
              <a:defRPr sz="4800">
                <a:solidFill>
                  <a:schemeClr val="dk2"/>
                </a:solidFill>
              </a:defRPr>
            </a:lvl6pPr>
            <a:lvl7pPr>
              <a:spcBef>
                <a:spcPts val="0"/>
              </a:spcBef>
              <a:buClr>
                <a:schemeClr val="dk2"/>
              </a:buClr>
              <a:buSzPct val="100000"/>
              <a:defRPr sz="4800">
                <a:solidFill>
                  <a:schemeClr val="dk2"/>
                </a:solidFill>
              </a:defRPr>
            </a:lvl7pPr>
            <a:lvl8pPr>
              <a:spcBef>
                <a:spcPts val="0"/>
              </a:spcBef>
              <a:buClr>
                <a:schemeClr val="dk2"/>
              </a:buClr>
              <a:buSzPct val="100000"/>
              <a:defRPr sz="4800">
                <a:solidFill>
                  <a:schemeClr val="dk2"/>
                </a:solidFill>
              </a:defRPr>
            </a:lvl8pPr>
            <a:lvl9pPr>
              <a:spcBef>
                <a:spcPts val="0"/>
              </a:spcBef>
              <a:buClr>
                <a:schemeClr val="dk2"/>
              </a:buClr>
              <a:buSzPct val="100000"/>
              <a:defRPr sz="4800">
                <a:solidFill>
                  <a:schemeClr val="dk2"/>
                </a:solidFill>
              </a:defRPr>
            </a:lvl9pPr>
          </a:lstStyle>
          <a:p/>
        </p:txBody>
      </p:sp>
      <p:sp>
        <p:nvSpPr>
          <p:cNvPr id="12" name="Shape 12"/>
          <p:cNvSpPr txBox="1"/>
          <p:nvPr>
            <p:ph idx="1" type="subTitle"/>
          </p:nvPr>
        </p:nvSpPr>
        <p:spPr>
          <a:xfrm>
            <a:off x="685800" y="2964777"/>
            <a:ext cx="7772400" cy="944700"/>
          </a:xfrm>
          <a:prstGeom prst="rect">
            <a:avLst/>
          </a:prstGeom>
        </p:spPr>
        <p:txBody>
          <a:bodyPr anchorCtr="0" anchor="t" bIns="91425" lIns="91425" rIns="91425" tIns="91425"/>
          <a:lstStyle>
            <a:lvl1pPr>
              <a:spcBef>
                <a:spcPts val="0"/>
              </a:spcBef>
              <a:buClr>
                <a:schemeClr val="lt2"/>
              </a:buClr>
              <a:buSzPct val="100000"/>
              <a:buNone/>
              <a:defRPr sz="3600">
                <a:solidFill>
                  <a:schemeClr val="lt2"/>
                </a:solidFill>
              </a:defRPr>
            </a:lvl1pPr>
            <a:lvl2pPr>
              <a:spcBef>
                <a:spcPts val="0"/>
              </a:spcBef>
              <a:buClr>
                <a:schemeClr val="lt2"/>
              </a:buClr>
              <a:buSzPct val="100000"/>
              <a:buNone/>
              <a:defRPr sz="3600">
                <a:solidFill>
                  <a:schemeClr val="lt2"/>
                </a:solidFill>
              </a:defRPr>
            </a:lvl2pPr>
            <a:lvl3pPr>
              <a:spcBef>
                <a:spcPts val="0"/>
              </a:spcBef>
              <a:buClr>
                <a:schemeClr val="lt2"/>
              </a:buClr>
              <a:buSzPct val="100000"/>
              <a:buNone/>
              <a:defRPr sz="3600">
                <a:solidFill>
                  <a:schemeClr val="lt2"/>
                </a:solidFill>
              </a:defRPr>
            </a:lvl3pPr>
            <a:lvl4pPr>
              <a:spcBef>
                <a:spcPts val="0"/>
              </a:spcBef>
              <a:buClr>
                <a:schemeClr val="lt2"/>
              </a:buClr>
              <a:buSzPct val="100000"/>
              <a:buNone/>
              <a:defRPr sz="3600">
                <a:solidFill>
                  <a:schemeClr val="lt2"/>
                </a:solidFill>
              </a:defRPr>
            </a:lvl4pPr>
            <a:lvl5pPr>
              <a:spcBef>
                <a:spcPts val="0"/>
              </a:spcBef>
              <a:buClr>
                <a:schemeClr val="lt2"/>
              </a:buClr>
              <a:buSzPct val="100000"/>
              <a:buNone/>
              <a:defRPr sz="3600">
                <a:solidFill>
                  <a:schemeClr val="lt2"/>
                </a:solidFill>
              </a:defRPr>
            </a:lvl5pPr>
            <a:lvl6pPr>
              <a:spcBef>
                <a:spcPts val="0"/>
              </a:spcBef>
              <a:buClr>
                <a:schemeClr val="lt2"/>
              </a:buClr>
              <a:buSzPct val="100000"/>
              <a:buNone/>
              <a:defRPr sz="3600">
                <a:solidFill>
                  <a:schemeClr val="lt2"/>
                </a:solidFill>
              </a:defRPr>
            </a:lvl6pPr>
            <a:lvl7pPr>
              <a:spcBef>
                <a:spcPts val="0"/>
              </a:spcBef>
              <a:buClr>
                <a:schemeClr val="lt2"/>
              </a:buClr>
              <a:buSzPct val="100000"/>
              <a:buNone/>
              <a:defRPr sz="3600">
                <a:solidFill>
                  <a:schemeClr val="lt2"/>
                </a:solidFill>
              </a:defRPr>
            </a:lvl7pPr>
            <a:lvl8pPr>
              <a:spcBef>
                <a:spcPts val="0"/>
              </a:spcBef>
              <a:buClr>
                <a:schemeClr val="lt2"/>
              </a:buClr>
              <a:buSzPct val="100000"/>
              <a:buNone/>
              <a:defRPr sz="3600">
                <a:solidFill>
                  <a:schemeClr val="lt2"/>
                </a:solidFill>
              </a:defRPr>
            </a:lvl8pPr>
            <a:lvl9pPr>
              <a:spcBef>
                <a:spcPts val="0"/>
              </a:spcBef>
              <a:buClr>
                <a:schemeClr val="lt2"/>
              </a:buClr>
              <a:buSzPct val="100000"/>
              <a:buNone/>
              <a:defRPr sz="3600">
                <a:solidFill>
                  <a:schemeClr val="lt2"/>
                </a:solidFill>
              </a:defRPr>
            </a:lvl9pPr>
          </a:lstStyle>
          <a:p/>
        </p:txBody>
      </p:sp>
      <p:sp>
        <p:nvSpPr>
          <p:cNvPr id="13" name="Shape 13"/>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4" name="Shape 14"/>
        <p:cNvGrpSpPr/>
        <p:nvPr/>
      </p:nvGrpSpPr>
      <p:grpSpPr>
        <a:xfrm>
          <a:off x="0" y="0"/>
          <a:ext cx="0" cy="0"/>
          <a:chOff x="0" y="0"/>
          <a:chExt cx="0" cy="0"/>
        </a:xfrm>
      </p:grpSpPr>
      <p:sp>
        <p:nvSpPr>
          <p:cNvPr id="15" name="Shape 15"/>
          <p:cNvSpPr/>
          <p:nvPr/>
        </p:nvSpPr>
        <p:spPr>
          <a:xfrm>
            <a:off x="0" y="0"/>
            <a:ext cx="9144000" cy="1127700"/>
          </a:xfrm>
          <a:prstGeom prst="rect">
            <a:avLst/>
          </a:pr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16" name="Shape 16"/>
          <p:cNvCxnSpPr/>
          <p:nvPr/>
        </p:nvCxnSpPr>
        <p:spPr>
          <a:xfrm>
            <a:off x="0" y="1127679"/>
            <a:ext cx="9144000" cy="0"/>
          </a:xfrm>
          <a:prstGeom prst="straightConnector1">
            <a:avLst/>
          </a:prstGeom>
          <a:noFill/>
          <a:ln cap="flat" cmpd="sng" w="28575">
            <a:solidFill>
              <a:schemeClr val="dk1"/>
            </a:solidFill>
            <a:prstDash val="solid"/>
            <a:round/>
            <a:headEnd len="med" w="med" type="none"/>
            <a:tailEnd len="med" w="med" type="none"/>
          </a:ln>
        </p:spPr>
      </p:cxnSp>
      <p:sp>
        <p:nvSpPr>
          <p:cNvPr id="17" name="Shape 17"/>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200150"/>
            <a:ext cx="82296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p:nvPr/>
        </p:nvSpPr>
        <p:spPr>
          <a:xfrm>
            <a:off x="0" y="0"/>
            <a:ext cx="9144000" cy="1127700"/>
          </a:xfrm>
          <a:prstGeom prst="rect">
            <a:avLst/>
          </a:pr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22" name="Shape 22"/>
          <p:cNvCxnSpPr/>
          <p:nvPr/>
        </p:nvCxnSpPr>
        <p:spPr>
          <a:xfrm>
            <a:off x="0" y="1127679"/>
            <a:ext cx="9144000" cy="0"/>
          </a:xfrm>
          <a:prstGeom prst="straightConnector1">
            <a:avLst/>
          </a:prstGeom>
          <a:noFill/>
          <a:ln cap="flat" cmpd="sng" w="28575">
            <a:solidFill>
              <a:schemeClr val="dk1"/>
            </a:solidFill>
            <a:prstDash val="solid"/>
            <a:round/>
            <a:headEnd len="med" w="med" type="none"/>
            <a:tailEnd len="med" w="med" type="none"/>
          </a:ln>
        </p:spPr>
      </p:cxnSp>
      <p:sp>
        <p:nvSpPr>
          <p:cNvPr id="23" name="Shape 23"/>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4" name="Shape 24"/>
          <p:cNvSpPr txBox="1"/>
          <p:nvPr>
            <p:ph idx="1" type="body"/>
          </p:nvPr>
        </p:nvSpPr>
        <p:spPr>
          <a:xfrm>
            <a:off x="457200"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5" name="Shape 25"/>
          <p:cNvSpPr txBox="1"/>
          <p:nvPr>
            <p:ph idx="2" type="body"/>
          </p:nvPr>
        </p:nvSpPr>
        <p:spPr>
          <a:xfrm>
            <a:off x="4692273"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6" name="Shape 26"/>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7" name="Shape 27"/>
        <p:cNvGrpSpPr/>
        <p:nvPr/>
      </p:nvGrpSpPr>
      <p:grpSpPr>
        <a:xfrm>
          <a:off x="0" y="0"/>
          <a:ext cx="0" cy="0"/>
          <a:chOff x="0" y="0"/>
          <a:chExt cx="0" cy="0"/>
        </a:xfrm>
      </p:grpSpPr>
      <p:sp>
        <p:nvSpPr>
          <p:cNvPr id="28" name="Shape 28"/>
          <p:cNvSpPr/>
          <p:nvPr/>
        </p:nvSpPr>
        <p:spPr>
          <a:xfrm>
            <a:off x="0" y="0"/>
            <a:ext cx="9144000" cy="1127700"/>
          </a:xfrm>
          <a:prstGeom prst="rect">
            <a:avLst/>
          </a:pr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29" name="Shape 29"/>
          <p:cNvCxnSpPr/>
          <p:nvPr/>
        </p:nvCxnSpPr>
        <p:spPr>
          <a:xfrm>
            <a:off x="0" y="1127679"/>
            <a:ext cx="9144000" cy="0"/>
          </a:xfrm>
          <a:prstGeom prst="straightConnector1">
            <a:avLst/>
          </a:prstGeom>
          <a:noFill/>
          <a:ln cap="flat" cmpd="sng" w="28575">
            <a:solidFill>
              <a:schemeClr val="dk1"/>
            </a:solidFill>
            <a:prstDash val="solid"/>
            <a:round/>
            <a:headEnd len="med" w="med" type="none"/>
            <a:tailEnd len="med" w="med" type="none"/>
          </a:ln>
        </p:spPr>
      </p:cxnSp>
      <p:sp>
        <p:nvSpPr>
          <p:cNvPr id="30" name="Shape 30"/>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1" name="Shape 31"/>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32" name="Shape 32"/>
        <p:cNvGrpSpPr/>
        <p:nvPr/>
      </p:nvGrpSpPr>
      <p:grpSpPr>
        <a:xfrm>
          <a:off x="0" y="0"/>
          <a:ext cx="0" cy="0"/>
          <a:chOff x="0" y="0"/>
          <a:chExt cx="0" cy="0"/>
        </a:xfrm>
      </p:grpSpPr>
      <p:sp>
        <p:nvSpPr>
          <p:cNvPr id="33" name="Shape 33"/>
          <p:cNvSpPr/>
          <p:nvPr/>
        </p:nvSpPr>
        <p:spPr>
          <a:xfrm>
            <a:off x="0" y="4225081"/>
            <a:ext cx="9144000" cy="918300"/>
          </a:xfrm>
          <a:prstGeom prst="rect">
            <a:avLst/>
          </a:prstGeom>
          <a:solidFill>
            <a:schemeClr val="dk2"/>
          </a:solidFill>
          <a:ln>
            <a:noFill/>
          </a:ln>
        </p:spPr>
        <p:txBody>
          <a:bodyPr anchorCtr="0" anchor="ctr" bIns="45700" lIns="91425" rIns="91425" tIns="45700">
            <a:noAutofit/>
          </a:bodyPr>
          <a:lstStyle/>
          <a:p>
            <a:pPr>
              <a:spcBef>
                <a:spcPts val="0"/>
              </a:spcBef>
              <a:buNone/>
            </a:pPr>
            <a:r>
              <a:t/>
            </a:r>
            <a:endParaRPr/>
          </a:p>
        </p:txBody>
      </p:sp>
      <p:cxnSp>
        <p:nvCxnSpPr>
          <p:cNvPr id="34" name="Shape 34"/>
          <p:cNvCxnSpPr/>
          <p:nvPr/>
        </p:nvCxnSpPr>
        <p:spPr>
          <a:xfrm>
            <a:off x="0" y="4225081"/>
            <a:ext cx="9144000" cy="0"/>
          </a:xfrm>
          <a:prstGeom prst="straightConnector1">
            <a:avLst/>
          </a:prstGeom>
          <a:noFill/>
          <a:ln cap="flat" cmpd="sng" w="28575">
            <a:solidFill>
              <a:schemeClr val="dk1"/>
            </a:solidFill>
            <a:prstDash val="solid"/>
            <a:round/>
            <a:headEnd len="med" w="med" type="none"/>
            <a:tailEnd len="med" w="med" type="none"/>
          </a:ln>
        </p:spPr>
      </p:cxnSp>
      <p:sp>
        <p:nvSpPr>
          <p:cNvPr id="35" name="Shape 35"/>
          <p:cNvSpPr txBox="1"/>
          <p:nvPr>
            <p:ph idx="1" type="body"/>
          </p:nvPr>
        </p:nvSpPr>
        <p:spPr>
          <a:xfrm>
            <a:off x="457200" y="4406309"/>
            <a:ext cx="8229600" cy="519599"/>
          </a:xfrm>
          <a:prstGeom prst="rect">
            <a:avLst/>
          </a:prstGeom>
        </p:spPr>
        <p:txBody>
          <a:bodyPr anchorCtr="0" anchor="t" bIns="91425" lIns="91425" rIns="91425" tIns="91425"/>
          <a:lstStyle>
            <a:lvl1pPr algn="ctr">
              <a:spcBef>
                <a:spcPts val="0"/>
              </a:spcBef>
              <a:buClr>
                <a:schemeClr val="lt1"/>
              </a:buClr>
              <a:buSzPct val="100000"/>
              <a:buNone/>
              <a:defRPr sz="1800">
                <a:solidFill>
                  <a:schemeClr val="lt1"/>
                </a:solidFill>
              </a:defRPr>
            </a:lvl1pPr>
          </a:lstStyle>
          <a:p/>
        </p:txBody>
      </p:sp>
      <p:sp>
        <p:nvSpPr>
          <p:cNvPr id="36" name="Shape 36"/>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7" name="Shape 37"/>
        <p:cNvGrpSpPr/>
        <p:nvPr/>
      </p:nvGrpSpPr>
      <p:grpSpPr>
        <a:xfrm>
          <a:off x="0" y="0"/>
          <a:ext cx="0" cy="0"/>
          <a:chOff x="0" y="0"/>
          <a:chExt cx="0" cy="0"/>
        </a:xfrm>
      </p:grpSpPr>
      <p:sp>
        <p:nvSpPr>
          <p:cNvPr id="38" name="Shape 38"/>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1pPr>
            <a:lvl2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2pPr>
            <a:lvl3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3pPr>
            <a:lvl4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4pPr>
            <a:lvl5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5pPr>
            <a:lvl6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6pPr>
            <a:lvl7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7pPr>
            <a:lvl8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8pPr>
            <a:lvl9pPr>
              <a:spcBef>
                <a:spcPts val="0"/>
              </a:spcBef>
              <a:buClr>
                <a:schemeClr val="lt1"/>
              </a:buClr>
              <a:buSzPct val="100000"/>
              <a:buFont typeface="Trebuchet MS"/>
              <a:buNone/>
              <a:defRPr b="1" sz="3600">
                <a:solidFill>
                  <a:schemeClr val="lt1"/>
                </a:solidFill>
                <a:latin typeface="Trebuchet MS"/>
                <a:ea typeface="Trebuchet MS"/>
                <a:cs typeface="Trebuchet MS"/>
                <a:sym typeface="Trebuchet MS"/>
              </a:defRPr>
            </a:lvl9pPr>
          </a:lstStyle>
          <a:p/>
        </p:txBody>
      </p:sp>
      <p:sp>
        <p:nvSpPr>
          <p:cNvPr id="6" name="Shape 6"/>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a:spcBef>
                <a:spcPts val="600"/>
              </a:spcBef>
              <a:buClr>
                <a:schemeClr val="dk2"/>
              </a:buClr>
              <a:buSzPct val="100000"/>
              <a:buFont typeface="Trebuchet MS"/>
              <a:defRPr sz="3000">
                <a:solidFill>
                  <a:schemeClr val="dk2"/>
                </a:solidFill>
                <a:latin typeface="Trebuchet MS"/>
                <a:ea typeface="Trebuchet MS"/>
                <a:cs typeface="Trebuchet MS"/>
                <a:sym typeface="Trebuchet MS"/>
              </a:defRPr>
            </a:lvl1pPr>
            <a:lvl2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2pPr>
            <a:lvl3pPr>
              <a:spcBef>
                <a:spcPts val="480"/>
              </a:spcBef>
              <a:buClr>
                <a:schemeClr val="dk2"/>
              </a:buClr>
              <a:buSzPct val="100000"/>
              <a:buFont typeface="Trebuchet MS"/>
              <a:defRPr sz="2400">
                <a:solidFill>
                  <a:schemeClr val="dk2"/>
                </a:solidFill>
                <a:latin typeface="Trebuchet MS"/>
                <a:ea typeface="Trebuchet MS"/>
                <a:cs typeface="Trebuchet MS"/>
                <a:sym typeface="Trebuchet MS"/>
              </a:defRPr>
            </a:lvl3pPr>
            <a:lvl4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4pPr>
            <a:lvl5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5pPr>
            <a:lvl6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6pPr>
            <a:lvl7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7pPr>
            <a:lvl8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8pPr>
            <a:lvl9pPr>
              <a:spcBef>
                <a:spcPts val="360"/>
              </a:spcBef>
              <a:buClr>
                <a:schemeClr val="dk2"/>
              </a:buClr>
              <a:buSzPct val="100000"/>
              <a:buFont typeface="Trebuchet MS"/>
              <a:defRPr sz="1800">
                <a:solidFill>
                  <a:schemeClr val="dk2"/>
                </a:solidFill>
                <a:latin typeface="Trebuchet MS"/>
                <a:ea typeface="Trebuchet MS"/>
                <a:cs typeface="Trebuchet MS"/>
                <a:sym typeface="Trebuchet MS"/>
              </a:defRPr>
            </a:lvl9pPr>
          </a:lstStyle>
          <a:p/>
        </p:txBody>
      </p:sp>
      <p:sp>
        <p:nvSpPr>
          <p:cNvPr id="7" name="Shape 7"/>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p>
            <a:pPr algn="r">
              <a:spcBef>
                <a:spcPts val="0"/>
              </a:spcBef>
              <a:buNone/>
            </a:pPr>
            <a:fld id="{00000000-1234-1234-1234-123412341234}" type="slidenum">
              <a:rPr lang="en" sz="1300">
                <a:solidFill>
                  <a:schemeClr val="dk2"/>
                </a:solidFill>
                <a:latin typeface="Trebuchet MS"/>
                <a:ea typeface="Trebuchet MS"/>
                <a:cs typeface="Trebuchet MS"/>
                <a:sym typeface="Trebuchet MS"/>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0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repos.modelrealization.com/cgi-bin/fossil/mrtools/doc/trunk/rosea/doc/rosea.pdf" TargetMode="External"/><Relationship Id="rId4" Type="http://schemas.openxmlformats.org/officeDocument/2006/relationships/hyperlink" Target="http://repos.modelrealization.com/cgi-bin/fossil/mrtools/doc/trunk/rosea/doc/rosea.html" TargetMode="External"/><Relationship Id="rId5" Type="http://schemas.openxmlformats.org/officeDocument/2006/relationships/hyperlink" Target="http://repos.modelrealization.com/cgi-bin/fossil/mrtools" TargetMode="External"/><Relationship Id="rId6" Type="http://schemas.openxmlformats.org/officeDocument/2006/relationships/hyperlink" Target="http://chiselapp.com/user/mangoa01/repository/mrtools/index"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 name="Shape 39"/>
        <p:cNvGrpSpPr/>
        <p:nvPr/>
      </p:nvGrpSpPr>
      <p:grpSpPr>
        <a:xfrm>
          <a:off x="0" y="0"/>
          <a:ext cx="0" cy="0"/>
          <a:chOff x="0" y="0"/>
          <a:chExt cx="0" cy="0"/>
        </a:xfrm>
      </p:grpSpPr>
      <p:sp>
        <p:nvSpPr>
          <p:cNvPr id="40" name="Shape 40"/>
          <p:cNvSpPr txBox="1"/>
          <p:nvPr>
            <p:ph type="ctrTitle"/>
          </p:nvPr>
        </p:nvSpPr>
        <p:spPr>
          <a:xfrm>
            <a:off x="685800" y="1618313"/>
            <a:ext cx="7772400" cy="1238099"/>
          </a:xfrm>
          <a:prstGeom prst="rect">
            <a:avLst/>
          </a:prstGeom>
        </p:spPr>
        <p:txBody>
          <a:bodyPr anchorCtr="0" anchor="b" bIns="91425" lIns="91425" rIns="91425" tIns="91425">
            <a:noAutofit/>
          </a:bodyPr>
          <a:lstStyle/>
          <a:p>
            <a:pPr>
              <a:spcBef>
                <a:spcPts val="0"/>
              </a:spcBef>
              <a:buNone/>
            </a:pPr>
            <a:r>
              <a:rPr lang="en"/>
              <a:t>ROSEA</a:t>
            </a:r>
          </a:p>
        </p:txBody>
      </p:sp>
      <p:sp>
        <p:nvSpPr>
          <p:cNvPr id="41" name="Shape 41"/>
          <p:cNvSpPr txBox="1"/>
          <p:nvPr>
            <p:ph idx="1" type="subTitle"/>
          </p:nvPr>
        </p:nvSpPr>
        <p:spPr>
          <a:xfrm>
            <a:off x="685800" y="2964775"/>
            <a:ext cx="7772400" cy="1835400"/>
          </a:xfrm>
          <a:prstGeom prst="rect">
            <a:avLst/>
          </a:prstGeom>
        </p:spPr>
        <p:txBody>
          <a:bodyPr anchorCtr="0" anchor="t" bIns="91425" lIns="91425" rIns="91425" tIns="91425">
            <a:noAutofit/>
          </a:bodyPr>
          <a:lstStyle/>
          <a:p>
            <a:pPr rtl="0">
              <a:spcBef>
                <a:spcPts val="0"/>
              </a:spcBef>
              <a:buNone/>
            </a:pPr>
            <a:r>
              <a:rPr lang="en"/>
              <a:t>A Basis for Model Translation</a:t>
            </a:r>
          </a:p>
          <a:p>
            <a:pPr rtl="0">
              <a:spcBef>
                <a:spcPts val="0"/>
              </a:spcBef>
              <a:buNone/>
            </a:pPr>
            <a:r>
              <a:t/>
            </a:r>
            <a:endParaRPr sz="1200"/>
          </a:p>
          <a:p>
            <a:pPr rtl="0">
              <a:spcBef>
                <a:spcPts val="0"/>
              </a:spcBef>
              <a:buNone/>
            </a:pPr>
            <a:r>
              <a:rPr lang="en" sz="1200"/>
              <a:t>Andrew Mangogna</a:t>
            </a:r>
          </a:p>
          <a:p>
            <a:pPr rtl="0">
              <a:spcBef>
                <a:spcPts val="0"/>
              </a:spcBef>
              <a:buNone/>
            </a:pPr>
            <a:r>
              <a:rPr lang="en" sz="1200"/>
              <a:t>Model Realization</a:t>
            </a:r>
          </a:p>
          <a:p>
            <a:pPr rtl="0">
              <a:spcBef>
                <a:spcPts val="0"/>
              </a:spcBef>
              <a:buNone/>
            </a:pPr>
            <a:r>
              <a:rPr lang="en" sz="1200"/>
              <a:t>22nd Annual Tcl/Tk Conference</a:t>
            </a:r>
          </a:p>
          <a:p>
            <a:pPr rtl="0">
              <a:spcBef>
                <a:spcPts val="0"/>
              </a:spcBef>
              <a:buNone/>
            </a:pPr>
            <a:r>
              <a:rPr lang="en" sz="1200"/>
              <a:t>October 19-23, 2015</a:t>
            </a:r>
          </a:p>
          <a:p>
            <a:pPr>
              <a:spcBef>
                <a:spcPts val="0"/>
              </a:spcBef>
              <a:buNone/>
            </a:pPr>
            <a:r>
              <a:rPr lang="en" sz="1200"/>
              <a:t>Manassas, VA</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x="0" y="0"/>
          <a:ext cx="0" cy="0"/>
          <a:chOff x="0" y="0"/>
          <a:chExt cx="0" cy="0"/>
        </a:xfrm>
      </p:grpSpPr>
      <p:sp>
        <p:nvSpPr>
          <p:cNvPr id="164" name="Shape 164"/>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Translating Processing</a:t>
            </a:r>
          </a:p>
        </p:txBody>
      </p:sp>
      <p:sp>
        <p:nvSpPr>
          <p:cNvPr id="165" name="Shape 165"/>
          <p:cNvSpPr txBox="1"/>
          <p:nvPr/>
        </p:nvSpPr>
        <p:spPr>
          <a:xfrm>
            <a:off x="779812" y="3772100"/>
            <a:ext cx="1470600" cy="433200"/>
          </a:xfrm>
          <a:prstGeom prst="rect">
            <a:avLst/>
          </a:prstGeom>
          <a:noFill/>
          <a:ln>
            <a:noFill/>
          </a:ln>
        </p:spPr>
        <p:txBody>
          <a:bodyPr anchorCtr="0" anchor="t" bIns="91425" lIns="91425" rIns="91425" tIns="91425">
            <a:noAutofit/>
          </a:bodyPr>
          <a:lstStyle/>
          <a:p>
            <a:pPr lvl="0" rtl="0">
              <a:spcBef>
                <a:spcPts val="0"/>
              </a:spcBef>
              <a:buNone/>
            </a:pPr>
            <a:r>
              <a:rPr lang="en"/>
              <a:t>Model Graphic</a:t>
            </a:r>
          </a:p>
        </p:txBody>
      </p:sp>
      <p:sp>
        <p:nvSpPr>
          <p:cNvPr id="166" name="Shape 166"/>
          <p:cNvSpPr txBox="1"/>
          <p:nvPr/>
        </p:nvSpPr>
        <p:spPr>
          <a:xfrm>
            <a:off x="5621625" y="3772100"/>
            <a:ext cx="2198999" cy="433200"/>
          </a:xfrm>
          <a:prstGeom prst="rect">
            <a:avLst/>
          </a:prstGeom>
          <a:noFill/>
          <a:ln>
            <a:noFill/>
          </a:ln>
        </p:spPr>
        <p:txBody>
          <a:bodyPr anchorCtr="0" anchor="t" bIns="91425" lIns="91425" rIns="91425" tIns="91425">
            <a:noAutofit/>
          </a:bodyPr>
          <a:lstStyle/>
          <a:p>
            <a:pPr lvl="0" rtl="0">
              <a:spcBef>
                <a:spcPts val="0"/>
              </a:spcBef>
              <a:buNone/>
            </a:pPr>
            <a:r>
              <a:rPr lang="en"/>
              <a:t>ROSEA Implementation</a:t>
            </a:r>
          </a:p>
        </p:txBody>
      </p:sp>
      <p:sp>
        <p:nvSpPr>
          <p:cNvPr id="167" name="Shape 167"/>
          <p:cNvSpPr/>
          <p:nvPr/>
        </p:nvSpPr>
        <p:spPr>
          <a:xfrm>
            <a:off x="3673987" y="2144300"/>
            <a:ext cx="913199" cy="546900"/>
          </a:xfrm>
          <a:prstGeom prst="rightArrow">
            <a:avLst>
              <a:gd fmla="val 50000" name="adj1"/>
              <a:gd fmla="val 50000" name="adj2"/>
            </a:avLst>
          </a:prstGeom>
          <a:solidFill>
            <a:srgbClr val="93C47D"/>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68" name="Shape 168"/>
          <p:cNvSpPr txBox="1"/>
          <p:nvPr/>
        </p:nvSpPr>
        <p:spPr>
          <a:xfrm>
            <a:off x="4587200" y="1639537"/>
            <a:ext cx="4461600" cy="1556400"/>
          </a:xfrm>
          <a:prstGeom prst="rect">
            <a:avLst/>
          </a:prstGeom>
          <a:noFill/>
          <a:ln>
            <a:noFill/>
          </a:ln>
        </p:spPr>
        <p:txBody>
          <a:bodyPr anchorCtr="0" anchor="t" bIns="91425" lIns="91425" rIns="91425" tIns="91425">
            <a:noAutofit/>
          </a:bodyPr>
          <a:lstStyle/>
          <a:p>
            <a:pPr rtl="0">
              <a:spcBef>
                <a:spcPts val="0"/>
              </a:spcBef>
              <a:buNone/>
            </a:pPr>
            <a:r>
              <a:rPr lang="en" sz="1000">
                <a:latin typeface="Courier New"/>
                <a:ea typeface="Courier New"/>
                <a:cs typeface="Courier New"/>
                <a:sym typeface="Courier New"/>
              </a:rPr>
              <a:t>state Washing {} {</a:t>
            </a:r>
          </a:p>
          <a:p>
            <a:pPr rtl="0">
              <a:spcBef>
                <a:spcPts val="0"/>
              </a:spcBef>
              <a:buNone/>
            </a:pPr>
            <a:r>
              <a:rPr lang="en" sz="1000">
                <a:latin typeface="Courier New"/>
                <a:ea typeface="Courier New"/>
                <a:cs typeface="Courier New"/>
                <a:sym typeface="Courier New"/>
              </a:rPr>
              <a:t>    # Agitate the tub to wash.</a:t>
            </a:r>
          </a:p>
          <a:p>
            <a:pPr rtl="0">
              <a:spcBef>
                <a:spcPts val="0"/>
              </a:spcBef>
              <a:buNone/>
            </a:pPr>
            <a:r>
              <a:rPr lang="en" sz="1000">
                <a:latin typeface="Courier New"/>
                <a:ea typeface="Courier New"/>
                <a:cs typeface="Courier New"/>
                <a:sym typeface="Courier New"/>
              </a:rPr>
              <a:t>    set ct [findRelated $self ~R1]</a:t>
            </a:r>
          </a:p>
          <a:p>
            <a:pPr rtl="0">
              <a:spcBef>
                <a:spcPts val="0"/>
              </a:spcBef>
              <a:buNone/>
            </a:pPr>
            <a:r>
              <a:rPr lang="en" sz="1000">
                <a:latin typeface="Courier New"/>
                <a:ea typeface="Courier New"/>
                <a:cs typeface="Courier New"/>
                <a:sym typeface="Courier New"/>
              </a:rPr>
              <a:t>    signal $ct Agitate</a:t>
            </a:r>
          </a:p>
          <a:p>
            <a:pPr rtl="0">
              <a:spcBef>
                <a:spcPts val="0"/>
              </a:spcBef>
              <a:buNone/>
            </a:pPr>
            <a:r>
              <a:rPr lang="en" sz="1000">
                <a:latin typeface="Courier New"/>
                <a:ea typeface="Courier New"/>
                <a:cs typeface="Courier New"/>
                <a:sym typeface="Courier New"/>
              </a:rPr>
              <a:t>    set wc [findRelated $self R4]</a:t>
            </a:r>
          </a:p>
          <a:p>
            <a:pPr rtl="0">
              <a:spcBef>
                <a:spcPts val="0"/>
              </a:spcBef>
              <a:buNone/>
            </a:pPr>
            <a:r>
              <a:rPr lang="en" sz="1000">
                <a:latin typeface="Courier New"/>
                <a:ea typeface="Courier New"/>
                <a:cs typeface="Courier New"/>
                <a:sym typeface="Courier New"/>
              </a:rPr>
              <a:t>    set donetime [readAttribute $wc WashDuration]</a:t>
            </a:r>
          </a:p>
          <a:p>
            <a:pPr rtl="0">
              <a:spcBef>
                <a:spcPts val="0"/>
              </a:spcBef>
              <a:buNone/>
            </a:pPr>
            <a:r>
              <a:rPr lang="en" sz="1000">
                <a:latin typeface="Courier New"/>
                <a:ea typeface="Courier New"/>
                <a:cs typeface="Courier New"/>
                <a:sym typeface="Courier New"/>
              </a:rPr>
              <a:t>    delaysignal $donetime $self Done</a:t>
            </a:r>
          </a:p>
          <a:p>
            <a:pPr lvl="0" rtl="0">
              <a:spcBef>
                <a:spcPts val="0"/>
              </a:spcBef>
              <a:buNone/>
            </a:pPr>
            <a:r>
              <a:rPr lang="en" sz="1000">
                <a:latin typeface="Courier New"/>
                <a:ea typeface="Courier New"/>
                <a:cs typeface="Courier New"/>
                <a:sym typeface="Courier New"/>
              </a:rPr>
              <a:t>}</a:t>
            </a:r>
          </a:p>
        </p:txBody>
      </p:sp>
      <p:pic>
        <p:nvPicPr>
          <p:cNvPr id="169" name="Shape 169"/>
          <p:cNvPicPr preferRelativeResize="0"/>
          <p:nvPr/>
        </p:nvPicPr>
        <p:blipFill>
          <a:blip r:embed="rId3">
            <a:alphaModFix/>
          </a:blip>
          <a:stretch>
            <a:fillRect/>
          </a:stretch>
        </p:blipFill>
        <p:spPr>
          <a:xfrm>
            <a:off x="161749" y="1673537"/>
            <a:ext cx="3378049" cy="1488399"/>
          </a:xfrm>
          <a:prstGeom prst="rect">
            <a:avLst/>
          </a:prstGeom>
          <a:noFill/>
          <a:ln>
            <a:noFill/>
          </a:ln>
        </p:spPr>
      </p:pic>
      <p:sp>
        <p:nvSpPr>
          <p:cNvPr id="170" name="Shape 170"/>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ROSEA as an Object System</a:t>
            </a:r>
          </a:p>
        </p:txBody>
      </p:sp>
      <p:sp>
        <p:nvSpPr>
          <p:cNvPr id="176" name="Shape 176"/>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228600" lvl="0" marL="457200" rtl="0">
              <a:spcBef>
                <a:spcPts val="0"/>
              </a:spcBef>
            </a:pPr>
            <a:r>
              <a:rPr lang="en"/>
              <a:t>From the Tcl point of view ROSEA is an object system.</a:t>
            </a:r>
          </a:p>
          <a:p>
            <a:pPr indent="-228600" lvl="1" marL="914400" rtl="0">
              <a:spcBef>
                <a:spcPts val="0"/>
              </a:spcBef>
            </a:pPr>
            <a:r>
              <a:rPr lang="en"/>
              <a:t>Namespace ensemble based</a:t>
            </a:r>
          </a:p>
          <a:p>
            <a:pPr indent="-228600" lvl="1" marL="914400" rtl="0">
              <a:spcBef>
                <a:spcPts val="0"/>
              </a:spcBef>
            </a:pPr>
            <a:r>
              <a:rPr lang="en"/>
              <a:t>Event driven</a:t>
            </a:r>
          </a:p>
          <a:p>
            <a:pPr indent="-228600" lvl="1" marL="914400" rtl="0">
              <a:spcBef>
                <a:spcPts val="0"/>
              </a:spcBef>
            </a:pPr>
            <a:r>
              <a:rPr lang="en"/>
              <a:t>Data is stored in TclRAL Relation Variables</a:t>
            </a:r>
          </a:p>
          <a:p>
            <a:pPr indent="-228600" lvl="1" marL="914400" rtl="0">
              <a:spcBef>
                <a:spcPts val="0"/>
              </a:spcBef>
            </a:pPr>
            <a:r>
              <a:rPr lang="en"/>
              <a:t>Referential integrity checking</a:t>
            </a:r>
          </a:p>
          <a:p>
            <a:pPr indent="-228600" lvl="1" marL="914400" rtl="0">
              <a:spcBef>
                <a:spcPts val="0"/>
              </a:spcBef>
            </a:pPr>
            <a:r>
              <a:rPr lang="en"/>
              <a:t>Direct support of State Machine based dynamics</a:t>
            </a:r>
          </a:p>
          <a:p>
            <a:pPr indent="-228600" lvl="1" marL="914400" rtl="0">
              <a:spcBef>
                <a:spcPts val="0"/>
              </a:spcBef>
            </a:pPr>
            <a:r>
              <a:rPr lang="en"/>
              <a:t>Full access to all Tcl language features</a:t>
            </a:r>
          </a:p>
        </p:txBody>
      </p:sp>
      <p:sp>
        <p:nvSpPr>
          <p:cNvPr id="177" name="Shape 177"/>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Resources</a:t>
            </a:r>
          </a:p>
        </p:txBody>
      </p:sp>
      <p:sp>
        <p:nvSpPr>
          <p:cNvPr id="183" name="Shape 183"/>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228600" lvl="0" marL="457200" rtl="0">
              <a:spcBef>
                <a:spcPts val="0"/>
              </a:spcBef>
            </a:pPr>
            <a:r>
              <a:rPr lang="en" u="sng">
                <a:solidFill>
                  <a:schemeClr val="hlink"/>
                </a:solidFill>
                <a:hlinkClick r:id="rId3"/>
              </a:rPr>
              <a:t>Literate program document</a:t>
            </a:r>
            <a:r>
              <a:rPr lang="en"/>
              <a:t>.</a:t>
            </a:r>
          </a:p>
          <a:p>
            <a:pPr indent="-228600" lvl="0" marL="457200" rtl="0">
              <a:spcBef>
                <a:spcPts val="0"/>
              </a:spcBef>
            </a:pPr>
            <a:r>
              <a:rPr lang="en" u="sng">
                <a:solidFill>
                  <a:schemeClr val="hlink"/>
                </a:solidFill>
                <a:hlinkClick r:id="rId4"/>
              </a:rPr>
              <a:t>Reference documentation</a:t>
            </a:r>
            <a:r>
              <a:rPr lang="en"/>
              <a:t>.</a:t>
            </a:r>
          </a:p>
          <a:p>
            <a:pPr indent="-228600" lvl="0" marL="457200" rtl="0">
              <a:spcBef>
                <a:spcPts val="0"/>
              </a:spcBef>
            </a:pPr>
            <a:r>
              <a:rPr lang="en"/>
              <a:t>Fossil repositories</a:t>
            </a:r>
          </a:p>
          <a:p>
            <a:pPr indent="-228600" lvl="1" marL="914400" rtl="0">
              <a:spcBef>
                <a:spcPts val="0"/>
              </a:spcBef>
            </a:pPr>
            <a:r>
              <a:rPr lang="en" u="sng">
                <a:solidFill>
                  <a:schemeClr val="hlink"/>
                </a:solidFill>
                <a:hlinkClick r:id="rId5"/>
              </a:rPr>
              <a:t>repos.modelrealization.com</a:t>
            </a:r>
          </a:p>
          <a:p>
            <a:pPr indent="-228600" lvl="1" marL="914400">
              <a:spcBef>
                <a:spcPts val="0"/>
              </a:spcBef>
            </a:pPr>
            <a:r>
              <a:rPr lang="en" u="sng">
                <a:solidFill>
                  <a:schemeClr val="hlink"/>
                </a:solidFill>
                <a:hlinkClick r:id="rId6"/>
              </a:rPr>
              <a:t>chiselapp</a:t>
            </a:r>
          </a:p>
        </p:txBody>
      </p:sp>
      <p:sp>
        <p:nvSpPr>
          <p:cNvPr id="184" name="Shape 184"/>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8" name="Shape 188"/>
        <p:cNvGrpSpPr/>
        <p:nvPr/>
      </p:nvGrpSpPr>
      <p:grpSpPr>
        <a:xfrm>
          <a:off x="0" y="0"/>
          <a:ext cx="0" cy="0"/>
          <a:chOff x="0" y="0"/>
          <a:chExt cx="0" cy="0"/>
        </a:xfrm>
      </p:grpSpPr>
      <p:sp>
        <p:nvSpPr>
          <p:cNvPr id="189" name="Shape 189"/>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Demo</a:t>
            </a:r>
          </a:p>
        </p:txBody>
      </p:sp>
      <p:sp>
        <p:nvSpPr>
          <p:cNvPr id="190" name="Shape 190"/>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228600" lvl="0" marL="457200" rtl="0">
              <a:spcBef>
                <a:spcPts val="0"/>
              </a:spcBef>
            </a:pPr>
            <a:r>
              <a:rPr lang="en"/>
              <a:t>Example domain is a washing machine control domain.</a:t>
            </a:r>
          </a:p>
          <a:p>
            <a:pPr indent="-228600" lvl="0" marL="457200" rtl="0">
              <a:spcBef>
                <a:spcPts val="0"/>
              </a:spcBef>
            </a:pPr>
            <a:r>
              <a:rPr lang="en"/>
              <a:t>We use a companion program called </a:t>
            </a:r>
            <a:r>
              <a:rPr lang="en">
                <a:latin typeface="Courier New"/>
                <a:ea typeface="Courier New"/>
                <a:cs typeface="Courier New"/>
                <a:sym typeface="Courier New"/>
              </a:rPr>
              <a:t>rash</a:t>
            </a:r>
            <a:r>
              <a:rPr lang="en"/>
              <a:t>.</a:t>
            </a:r>
          </a:p>
          <a:p>
            <a:pPr indent="-228600" lvl="1" marL="914400" rtl="0">
              <a:spcBef>
                <a:spcPts val="0"/>
              </a:spcBef>
            </a:pPr>
            <a:r>
              <a:rPr lang="en"/>
              <a:t>Rash is a generic introspection program for rosea translated domains.</a:t>
            </a:r>
          </a:p>
          <a:p>
            <a:pPr indent="-228600" lvl="1" marL="914400">
              <a:spcBef>
                <a:spcPts val="0"/>
              </a:spcBef>
            </a:pPr>
            <a:r>
              <a:rPr lang="en"/>
              <a:t>Reads the domain configuration and creates a Tk interface on the fly.</a:t>
            </a:r>
          </a:p>
        </p:txBody>
      </p:sp>
      <p:sp>
        <p:nvSpPr>
          <p:cNvPr id="191" name="Shape 191"/>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x="0" y="0"/>
          <a:ext cx="0" cy="0"/>
          <a:chOff x="0" y="0"/>
          <a:chExt cx="0" cy="0"/>
        </a:xfrm>
      </p:grpSpPr>
      <p:sp>
        <p:nvSpPr>
          <p:cNvPr id="46" name="Shape 4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What is ROSEA?</a:t>
            </a:r>
          </a:p>
        </p:txBody>
      </p:sp>
      <p:sp>
        <p:nvSpPr>
          <p:cNvPr id="47" name="Shape 47"/>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228600" lvl="0" marL="457200" rtl="0">
              <a:spcBef>
                <a:spcPts val="0"/>
              </a:spcBef>
            </a:pPr>
            <a:r>
              <a:rPr lang="en"/>
              <a:t>Rosea is package to support model translation using Tcl.</a:t>
            </a:r>
          </a:p>
          <a:p>
            <a:pPr indent="-228600" lvl="1" marL="914400" rtl="0">
              <a:spcBef>
                <a:spcPts val="0"/>
              </a:spcBef>
            </a:pPr>
            <a:r>
              <a:rPr lang="en"/>
              <a:t>Rosea is an acronym for Relation Oriented Software Execution Architecture.</a:t>
            </a:r>
          </a:p>
          <a:p>
            <a:pPr indent="-228600" lvl="1" marL="914400" rtl="0">
              <a:spcBef>
                <a:spcPts val="0"/>
              </a:spcBef>
            </a:pPr>
            <a:r>
              <a:rPr lang="en"/>
              <a:t>Rosea is also a viral skin rash (Pityriasis Rosea).</a:t>
            </a:r>
          </a:p>
        </p:txBody>
      </p:sp>
      <p:sp>
        <p:nvSpPr>
          <p:cNvPr id="48" name="Shape 48"/>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x="0" y="0"/>
          <a:ext cx="0" cy="0"/>
          <a:chOff x="0" y="0"/>
          <a:chExt cx="0" cy="0"/>
        </a:xfrm>
      </p:grpSpPr>
      <p:sp>
        <p:nvSpPr>
          <p:cNvPr id="53" name="Shape 53"/>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When the Outcome Matters</a:t>
            </a:r>
          </a:p>
        </p:txBody>
      </p:sp>
      <p:sp>
        <p:nvSpPr>
          <p:cNvPr id="54" name="Shape 54"/>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228600" lvl="0" marL="457200" rtl="0">
              <a:spcBef>
                <a:spcPts val="0"/>
              </a:spcBef>
              <a:buSzPct val="100000"/>
            </a:pPr>
            <a:r>
              <a:rPr lang="en" sz="2400"/>
              <a:t>Real engineers model before they build.</a:t>
            </a:r>
          </a:p>
          <a:p>
            <a:pPr indent="-228600" lvl="1" marL="914400" rtl="0">
              <a:spcBef>
                <a:spcPts val="0"/>
              </a:spcBef>
            </a:pPr>
            <a:r>
              <a:rPr lang="en"/>
              <a:t>Electrical engineers draw schematic diagrams.</a:t>
            </a:r>
          </a:p>
          <a:p>
            <a:pPr indent="-228600" lvl="1" marL="914400" rtl="0">
              <a:spcBef>
                <a:spcPts val="0"/>
              </a:spcBef>
            </a:pPr>
            <a:r>
              <a:rPr lang="en"/>
              <a:t>Architects draw blueprints.</a:t>
            </a:r>
          </a:p>
          <a:p>
            <a:pPr indent="-228600" lvl="1" marL="914400" rtl="0">
              <a:spcBef>
                <a:spcPts val="0"/>
              </a:spcBef>
            </a:pPr>
            <a:r>
              <a:rPr lang="en"/>
              <a:t>Chemical engineers build pilot plants.</a:t>
            </a:r>
          </a:p>
          <a:p>
            <a:pPr indent="-228600" lvl="0" marL="457200" rtl="0">
              <a:spcBef>
                <a:spcPts val="0"/>
              </a:spcBef>
              <a:buSzPct val="100000"/>
            </a:pPr>
            <a:r>
              <a:rPr lang="en" sz="2400"/>
              <a:t>Software engineers need to build executable models.</a:t>
            </a:r>
          </a:p>
          <a:p>
            <a:pPr indent="-228600" lvl="1" marL="914400" rtl="0">
              <a:spcBef>
                <a:spcPts val="0"/>
              </a:spcBef>
              <a:buSzPct val="80000"/>
            </a:pPr>
            <a:r>
              <a:rPr lang="en"/>
              <a:t>Separate problem logic from implementation technology.</a:t>
            </a:r>
          </a:p>
        </p:txBody>
      </p:sp>
      <p:sp>
        <p:nvSpPr>
          <p:cNvPr id="55" name="Shape 55"/>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Model Translation</a:t>
            </a:r>
          </a:p>
        </p:txBody>
      </p:sp>
      <p:sp>
        <p:nvSpPr>
          <p:cNvPr id="61" name="Shape 61"/>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228600" lvl="0" marL="457200" rtl="0">
              <a:spcBef>
                <a:spcPts val="0"/>
              </a:spcBef>
              <a:buSzPct val="100000"/>
            </a:pPr>
            <a:r>
              <a:rPr lang="en" sz="2400"/>
              <a:t>Rosea is a target for translating executable models onto Tcl.</a:t>
            </a:r>
          </a:p>
          <a:p>
            <a:pPr indent="-228600" lvl="1" marL="914400" rtl="0">
              <a:spcBef>
                <a:spcPts val="0"/>
              </a:spcBef>
            </a:pPr>
            <a:r>
              <a:rPr lang="en"/>
              <a:t>Models must be </a:t>
            </a:r>
            <a:r>
              <a:rPr b="1" lang="en"/>
              <a:t>executable</a:t>
            </a:r>
          </a:p>
          <a:p>
            <a:pPr indent="-228600" lvl="1" marL="914400" rtl="0">
              <a:spcBef>
                <a:spcPts val="0"/>
              </a:spcBef>
            </a:pPr>
            <a:r>
              <a:rPr lang="en"/>
              <a:t>UML graphical notation is used</a:t>
            </a:r>
          </a:p>
          <a:p>
            <a:pPr indent="-228600" lvl="0" marL="457200" rtl="0">
              <a:spcBef>
                <a:spcPts val="0"/>
              </a:spcBef>
              <a:buSzPct val="100000"/>
            </a:pPr>
            <a:r>
              <a:rPr lang="en" sz="2400"/>
              <a:t>A Domain Specific Language is used to describe the model.</a:t>
            </a:r>
          </a:p>
          <a:p>
            <a:pPr indent="-228600" lvl="0" marL="457200" rtl="0">
              <a:spcBef>
                <a:spcPts val="0"/>
              </a:spcBef>
              <a:buSzPct val="100000"/>
            </a:pPr>
            <a:r>
              <a:rPr lang="en" sz="2400"/>
              <a:t>A run time component maps model concepts to Tcl constructs.</a:t>
            </a:r>
          </a:p>
          <a:p>
            <a:pPr indent="-228600" lvl="0" marL="457200" rtl="0">
              <a:spcBef>
                <a:spcPts val="0"/>
              </a:spcBef>
              <a:buSzPct val="100000"/>
            </a:pPr>
            <a:r>
              <a:rPr lang="en" sz="2400"/>
              <a:t>A code generator builds the run time data structures.</a:t>
            </a:r>
          </a:p>
        </p:txBody>
      </p:sp>
      <p:sp>
        <p:nvSpPr>
          <p:cNvPr id="62" name="Shape 62"/>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Translating Data</a:t>
            </a:r>
          </a:p>
        </p:txBody>
      </p:sp>
      <p:sp>
        <p:nvSpPr>
          <p:cNvPr id="68" name="Shape 68"/>
          <p:cNvSpPr/>
          <p:nvPr/>
        </p:nvSpPr>
        <p:spPr>
          <a:xfrm>
            <a:off x="1506100" y="1928850"/>
            <a:ext cx="1555799" cy="1175700"/>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69" name="Shape 69"/>
          <p:cNvSpPr txBox="1"/>
          <p:nvPr/>
        </p:nvSpPr>
        <p:spPr>
          <a:xfrm>
            <a:off x="1598475" y="1996325"/>
            <a:ext cx="1285800" cy="969599"/>
          </a:xfrm>
          <a:prstGeom prst="rect">
            <a:avLst/>
          </a:prstGeom>
          <a:noFill/>
          <a:ln>
            <a:noFill/>
          </a:ln>
        </p:spPr>
        <p:txBody>
          <a:bodyPr anchorCtr="0" anchor="t" bIns="91425" lIns="91425" rIns="91425" tIns="91425">
            <a:noAutofit/>
          </a:bodyPr>
          <a:lstStyle/>
          <a:p>
            <a:pPr rtl="0">
              <a:spcBef>
                <a:spcPts val="0"/>
              </a:spcBef>
              <a:buNone/>
            </a:pPr>
            <a:r>
              <a:rPr lang="en" sz="1000"/>
              <a:t>Washing Cycle</a:t>
            </a:r>
          </a:p>
          <a:p>
            <a:pPr rtl="0">
              <a:spcBef>
                <a:spcPts val="0"/>
              </a:spcBef>
              <a:buNone/>
            </a:pPr>
            <a:r>
              <a:t/>
            </a:r>
            <a:endParaRPr sz="1000"/>
          </a:p>
          <a:p>
            <a:pPr rtl="0">
              <a:spcBef>
                <a:spcPts val="0"/>
              </a:spcBef>
              <a:buNone/>
            </a:pPr>
            <a:r>
              <a:rPr lang="en" sz="1000"/>
              <a:t>CycleType {I}</a:t>
            </a:r>
          </a:p>
          <a:p>
            <a:pPr rtl="0">
              <a:spcBef>
                <a:spcPts val="0"/>
              </a:spcBef>
              <a:buNone/>
            </a:pPr>
            <a:r>
              <a:rPr lang="en" sz="1000"/>
              <a:t>WashWaterTemp</a:t>
            </a:r>
          </a:p>
          <a:p>
            <a:pPr>
              <a:spcBef>
                <a:spcPts val="0"/>
              </a:spcBef>
              <a:buNone/>
            </a:pPr>
            <a:r>
              <a:rPr lang="en" sz="1000"/>
              <a:t>RinseWaterTemp</a:t>
            </a:r>
          </a:p>
        </p:txBody>
      </p:sp>
      <p:sp>
        <p:nvSpPr>
          <p:cNvPr id="70" name="Shape 70"/>
          <p:cNvSpPr txBox="1"/>
          <p:nvPr/>
        </p:nvSpPr>
        <p:spPr>
          <a:xfrm>
            <a:off x="5342425" y="1987500"/>
            <a:ext cx="3044399" cy="969599"/>
          </a:xfrm>
          <a:prstGeom prst="rect">
            <a:avLst/>
          </a:prstGeom>
          <a:noFill/>
          <a:ln>
            <a:noFill/>
          </a:ln>
        </p:spPr>
        <p:txBody>
          <a:bodyPr anchorCtr="0" anchor="t" bIns="91425" lIns="91425" rIns="91425" tIns="91425">
            <a:noAutofit/>
          </a:bodyPr>
          <a:lstStyle/>
          <a:p>
            <a:pPr rtl="0">
              <a:spcBef>
                <a:spcPts val="0"/>
              </a:spcBef>
              <a:buNone/>
            </a:pPr>
            <a:r>
              <a:rPr lang="en" sz="1000">
                <a:latin typeface="Courier New"/>
                <a:ea typeface="Courier New"/>
                <a:cs typeface="Courier New"/>
                <a:sym typeface="Courier New"/>
              </a:rPr>
              <a:t>class WashingCycle {</a:t>
            </a:r>
          </a:p>
          <a:p>
            <a:pPr rtl="0">
              <a:spcBef>
                <a:spcPts val="0"/>
              </a:spcBef>
              <a:buNone/>
            </a:pPr>
            <a:r>
              <a:rPr lang="en" sz="1000">
                <a:latin typeface="Courier New"/>
                <a:ea typeface="Courier New"/>
                <a:cs typeface="Courier New"/>
                <a:sym typeface="Courier New"/>
              </a:rPr>
              <a:t>    attribute CycleType string -id 1</a:t>
            </a:r>
          </a:p>
          <a:p>
            <a:pPr rtl="0">
              <a:spcBef>
                <a:spcPts val="0"/>
              </a:spcBef>
              <a:buNone/>
            </a:pPr>
            <a:r>
              <a:rPr lang="en" sz="1000">
                <a:latin typeface="Courier New"/>
                <a:ea typeface="Courier New"/>
                <a:cs typeface="Courier New"/>
                <a:sym typeface="Courier New"/>
              </a:rPr>
              <a:t>    attribute WashWaterTemp int</a:t>
            </a:r>
          </a:p>
          <a:p>
            <a:pPr rtl="0">
              <a:spcBef>
                <a:spcPts val="0"/>
              </a:spcBef>
              <a:buNone/>
            </a:pPr>
            <a:r>
              <a:rPr lang="en" sz="1000">
                <a:latin typeface="Courier New"/>
                <a:ea typeface="Courier New"/>
                <a:cs typeface="Courier New"/>
                <a:sym typeface="Courier New"/>
              </a:rPr>
              <a:t>    attribute RinseWaterTemp int</a:t>
            </a:r>
          </a:p>
          <a:p>
            <a:pPr>
              <a:spcBef>
                <a:spcPts val="0"/>
              </a:spcBef>
              <a:buNone/>
            </a:pPr>
            <a:r>
              <a:rPr lang="en" sz="1000">
                <a:latin typeface="Courier New"/>
                <a:ea typeface="Courier New"/>
                <a:cs typeface="Courier New"/>
                <a:sym typeface="Courier New"/>
              </a:rPr>
              <a:t>}</a:t>
            </a:r>
          </a:p>
        </p:txBody>
      </p:sp>
      <p:sp>
        <p:nvSpPr>
          <p:cNvPr id="71" name="Shape 71"/>
          <p:cNvSpPr/>
          <p:nvPr/>
        </p:nvSpPr>
        <p:spPr>
          <a:xfrm>
            <a:off x="3466875" y="2198850"/>
            <a:ext cx="1648199" cy="546900"/>
          </a:xfrm>
          <a:prstGeom prst="rightArrow">
            <a:avLst>
              <a:gd fmla="val 50000" name="adj1"/>
              <a:gd fmla="val 50000" name="adj2"/>
            </a:avLst>
          </a:prstGeom>
          <a:solidFill>
            <a:srgbClr val="93C47D"/>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72" name="Shape 72"/>
          <p:cNvSpPr txBox="1"/>
          <p:nvPr/>
        </p:nvSpPr>
        <p:spPr>
          <a:xfrm>
            <a:off x="1590775" y="3260900"/>
            <a:ext cx="1470600" cy="433200"/>
          </a:xfrm>
          <a:prstGeom prst="rect">
            <a:avLst/>
          </a:prstGeom>
          <a:noFill/>
          <a:ln>
            <a:noFill/>
          </a:ln>
        </p:spPr>
        <p:txBody>
          <a:bodyPr anchorCtr="0" anchor="t" bIns="91425" lIns="91425" rIns="91425" tIns="91425">
            <a:noAutofit/>
          </a:bodyPr>
          <a:lstStyle/>
          <a:p>
            <a:pPr>
              <a:spcBef>
                <a:spcPts val="0"/>
              </a:spcBef>
              <a:buNone/>
            </a:pPr>
            <a:r>
              <a:rPr lang="en"/>
              <a:t>Model Graphic</a:t>
            </a:r>
          </a:p>
        </p:txBody>
      </p:sp>
      <p:sp>
        <p:nvSpPr>
          <p:cNvPr id="73" name="Shape 73"/>
          <p:cNvSpPr txBox="1"/>
          <p:nvPr/>
        </p:nvSpPr>
        <p:spPr>
          <a:xfrm>
            <a:off x="5354225" y="3260900"/>
            <a:ext cx="2198999" cy="433200"/>
          </a:xfrm>
          <a:prstGeom prst="rect">
            <a:avLst/>
          </a:prstGeom>
          <a:noFill/>
          <a:ln>
            <a:noFill/>
          </a:ln>
        </p:spPr>
        <p:txBody>
          <a:bodyPr anchorCtr="0" anchor="t" bIns="91425" lIns="91425" rIns="91425" tIns="91425">
            <a:noAutofit/>
          </a:bodyPr>
          <a:lstStyle/>
          <a:p>
            <a:pPr lvl="0" rtl="0">
              <a:spcBef>
                <a:spcPts val="0"/>
              </a:spcBef>
              <a:buNone/>
            </a:pPr>
            <a:r>
              <a:rPr lang="en"/>
              <a:t>ROSEA Implementation</a:t>
            </a:r>
          </a:p>
        </p:txBody>
      </p:sp>
      <p:sp>
        <p:nvSpPr>
          <p:cNvPr id="74" name="Shape 74"/>
          <p:cNvSpPr/>
          <p:nvPr/>
        </p:nvSpPr>
        <p:spPr>
          <a:xfrm>
            <a:off x="2247582" y="2372850"/>
            <a:ext cx="317200" cy="255550"/>
          </a:xfrm>
          <a:custGeom>
            <a:pathLst>
              <a:path extrusionOk="0" h="10222" w="12688">
                <a:moveTo>
                  <a:pt x="10226" y="1415"/>
                </a:moveTo>
                <a:cubicBezTo>
                  <a:pt x="7677" y="989"/>
                  <a:pt x="4951" y="-641"/>
                  <a:pt x="2552" y="318"/>
                </a:cubicBezTo>
                <a:cubicBezTo>
                  <a:pt x="512" y="1133"/>
                  <a:pt x="-623" y="4566"/>
                  <a:pt x="359" y="6531"/>
                </a:cubicBezTo>
                <a:cubicBezTo>
                  <a:pt x="1893" y="9599"/>
                  <a:pt x="7285" y="11219"/>
                  <a:pt x="10226" y="9454"/>
                </a:cubicBezTo>
                <a:cubicBezTo>
                  <a:pt x="12581" y="8039"/>
                  <a:pt x="13283" y="3872"/>
                  <a:pt x="12053" y="1415"/>
                </a:cubicBezTo>
              </a:path>
            </a:pathLst>
          </a:custGeom>
          <a:noFill/>
          <a:ln cap="flat" cmpd="sng" w="19050">
            <a:solidFill>
              <a:srgbClr val="CC0000"/>
            </a:solidFill>
            <a:prstDash val="solid"/>
            <a:round/>
            <a:headEnd len="lg" w="lg" type="none"/>
            <a:tailEnd len="lg" w="lg" type="none"/>
          </a:ln>
        </p:spPr>
      </p:sp>
      <p:sp>
        <p:nvSpPr>
          <p:cNvPr id="75" name="Shape 75"/>
          <p:cNvSpPr/>
          <p:nvPr/>
        </p:nvSpPr>
        <p:spPr>
          <a:xfrm>
            <a:off x="7729525" y="2176800"/>
            <a:ext cx="579900" cy="360200"/>
          </a:xfrm>
          <a:custGeom>
            <a:pathLst>
              <a:path extrusionOk="0" h="14408" w="23196">
                <a:moveTo>
                  <a:pt x="20807" y="3044"/>
                </a:moveTo>
                <a:cubicBezTo>
                  <a:pt x="16124" y="1873"/>
                  <a:pt x="11133" y="-1041"/>
                  <a:pt x="6555" y="486"/>
                </a:cubicBezTo>
                <a:cubicBezTo>
                  <a:pt x="3250" y="1588"/>
                  <a:pt x="-1029" y="5688"/>
                  <a:pt x="343" y="8891"/>
                </a:cubicBezTo>
                <a:cubicBezTo>
                  <a:pt x="2856" y="14757"/>
                  <a:pt x="12924" y="15291"/>
                  <a:pt x="18980" y="13276"/>
                </a:cubicBezTo>
                <a:cubicBezTo>
                  <a:pt x="22203" y="12202"/>
                  <a:pt x="24935" y="3410"/>
                  <a:pt x="21538" y="3410"/>
                </a:cubicBezTo>
              </a:path>
            </a:pathLst>
          </a:custGeom>
          <a:noFill/>
          <a:ln cap="flat" cmpd="sng" w="19050">
            <a:solidFill>
              <a:srgbClr val="CC0000"/>
            </a:solidFill>
            <a:prstDash val="solid"/>
            <a:round/>
            <a:headEnd len="lg" w="lg" type="none"/>
            <a:tailEnd len="lg" w="lg" type="none"/>
          </a:ln>
        </p:spPr>
      </p:sp>
      <p:sp>
        <p:nvSpPr>
          <p:cNvPr id="76" name="Shape 76"/>
          <p:cNvSpPr/>
          <p:nvPr/>
        </p:nvSpPr>
        <p:spPr>
          <a:xfrm>
            <a:off x="2539775" y="1733311"/>
            <a:ext cx="5417575" cy="693200"/>
          </a:xfrm>
          <a:custGeom>
            <a:pathLst>
              <a:path extrusionOk="0" h="27728" w="216703">
                <a:moveTo>
                  <a:pt x="0" y="27728"/>
                </a:moveTo>
                <a:cubicBezTo>
                  <a:pt x="11572" y="23525"/>
                  <a:pt x="39223" y="6654"/>
                  <a:pt x="69433" y="2513"/>
                </a:cubicBezTo>
                <a:cubicBezTo>
                  <a:pt x="99642" y="-1628"/>
                  <a:pt x="156711" y="198"/>
                  <a:pt x="181256" y="2878"/>
                </a:cubicBezTo>
                <a:cubicBezTo>
                  <a:pt x="205801" y="5557"/>
                  <a:pt x="210795" y="15973"/>
                  <a:pt x="216703" y="18592"/>
                </a:cubicBezTo>
              </a:path>
            </a:pathLst>
          </a:custGeom>
          <a:noFill/>
          <a:ln cap="flat" cmpd="sng" w="19050">
            <a:solidFill>
              <a:srgbClr val="CC0000"/>
            </a:solidFill>
            <a:prstDash val="solid"/>
            <a:round/>
            <a:headEnd len="lg" w="lg" type="none"/>
            <a:tailEnd len="lg" w="lg" type="triangle"/>
          </a:ln>
        </p:spPr>
      </p:sp>
      <p:cxnSp>
        <p:nvCxnSpPr>
          <p:cNvPr id="77" name="Shape 77"/>
          <p:cNvCxnSpPr/>
          <p:nvPr/>
        </p:nvCxnSpPr>
        <p:spPr>
          <a:xfrm flipH="1" rot="10800000">
            <a:off x="1619775" y="2259275"/>
            <a:ext cx="1285800" cy="14099"/>
          </a:xfrm>
          <a:prstGeom prst="straightConnector1">
            <a:avLst/>
          </a:prstGeom>
          <a:noFill/>
          <a:ln cap="flat" cmpd="sng" w="28575">
            <a:solidFill>
              <a:schemeClr val="dk2"/>
            </a:solidFill>
            <a:prstDash val="solid"/>
            <a:round/>
            <a:headEnd len="lg" w="lg" type="none"/>
            <a:tailEnd len="lg" w="lg" type="none"/>
          </a:ln>
        </p:spPr>
      </p:cxnSp>
      <p:sp>
        <p:nvSpPr>
          <p:cNvPr id="78" name="Shape 78"/>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Translating Associations</a:t>
            </a:r>
          </a:p>
        </p:txBody>
      </p:sp>
      <p:sp>
        <p:nvSpPr>
          <p:cNvPr id="84" name="Shape 84"/>
          <p:cNvSpPr/>
          <p:nvPr/>
        </p:nvSpPr>
        <p:spPr>
          <a:xfrm>
            <a:off x="2668100" y="1700450"/>
            <a:ext cx="1406400" cy="1091399"/>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85" name="Shape 85"/>
          <p:cNvSpPr txBox="1"/>
          <p:nvPr/>
        </p:nvSpPr>
        <p:spPr>
          <a:xfrm>
            <a:off x="2760475" y="1767925"/>
            <a:ext cx="1195499" cy="969599"/>
          </a:xfrm>
          <a:prstGeom prst="rect">
            <a:avLst/>
          </a:prstGeom>
          <a:noFill/>
          <a:ln>
            <a:noFill/>
          </a:ln>
        </p:spPr>
        <p:txBody>
          <a:bodyPr anchorCtr="0" anchor="t" bIns="91425" lIns="91425" rIns="91425" tIns="91425">
            <a:noAutofit/>
          </a:bodyPr>
          <a:lstStyle/>
          <a:p>
            <a:pPr lvl="0" rtl="0">
              <a:spcBef>
                <a:spcPts val="0"/>
              </a:spcBef>
              <a:buNone/>
            </a:pPr>
            <a:r>
              <a:rPr lang="en" sz="1000"/>
              <a:t>Washing Cycle</a:t>
            </a:r>
          </a:p>
          <a:p>
            <a:pPr lvl="0" rtl="0">
              <a:spcBef>
                <a:spcPts val="0"/>
              </a:spcBef>
              <a:buNone/>
            </a:pPr>
            <a:r>
              <a:t/>
            </a:r>
            <a:endParaRPr sz="1000"/>
          </a:p>
          <a:p>
            <a:pPr lvl="0" rtl="0">
              <a:spcBef>
                <a:spcPts val="0"/>
              </a:spcBef>
              <a:buNone/>
            </a:pPr>
            <a:r>
              <a:rPr lang="en" sz="1000"/>
              <a:t>CycleType {I}</a:t>
            </a:r>
          </a:p>
          <a:p>
            <a:pPr lvl="0" rtl="0">
              <a:spcBef>
                <a:spcPts val="0"/>
              </a:spcBef>
              <a:buNone/>
            </a:pPr>
            <a:r>
              <a:rPr lang="en" sz="1000"/>
              <a:t>WashWaterTemp</a:t>
            </a:r>
          </a:p>
          <a:p>
            <a:pPr lvl="0" rtl="0">
              <a:spcBef>
                <a:spcPts val="0"/>
              </a:spcBef>
              <a:buNone/>
            </a:pPr>
            <a:r>
              <a:rPr lang="en" sz="1000"/>
              <a:t>RinseWaterTemp</a:t>
            </a:r>
          </a:p>
        </p:txBody>
      </p:sp>
      <p:sp>
        <p:nvSpPr>
          <p:cNvPr id="86" name="Shape 86"/>
          <p:cNvSpPr txBox="1"/>
          <p:nvPr/>
        </p:nvSpPr>
        <p:spPr>
          <a:xfrm>
            <a:off x="1420850" y="3480125"/>
            <a:ext cx="1470600" cy="433200"/>
          </a:xfrm>
          <a:prstGeom prst="rect">
            <a:avLst/>
          </a:prstGeom>
          <a:noFill/>
          <a:ln>
            <a:noFill/>
          </a:ln>
        </p:spPr>
        <p:txBody>
          <a:bodyPr anchorCtr="0" anchor="t" bIns="91425" lIns="91425" rIns="91425" tIns="91425">
            <a:noAutofit/>
          </a:bodyPr>
          <a:lstStyle/>
          <a:p>
            <a:pPr lvl="0" rtl="0">
              <a:spcBef>
                <a:spcPts val="0"/>
              </a:spcBef>
              <a:buNone/>
            </a:pPr>
            <a:r>
              <a:rPr lang="en"/>
              <a:t>Model Graphic</a:t>
            </a:r>
          </a:p>
        </p:txBody>
      </p:sp>
      <p:sp>
        <p:nvSpPr>
          <p:cNvPr id="87" name="Shape 87"/>
          <p:cNvSpPr/>
          <p:nvPr/>
        </p:nvSpPr>
        <p:spPr>
          <a:xfrm>
            <a:off x="237950" y="1700450"/>
            <a:ext cx="1406400" cy="1091399"/>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88" name="Shape 88"/>
          <p:cNvSpPr txBox="1"/>
          <p:nvPr/>
        </p:nvSpPr>
        <p:spPr>
          <a:xfrm>
            <a:off x="330325" y="1767925"/>
            <a:ext cx="1195499" cy="969599"/>
          </a:xfrm>
          <a:prstGeom prst="rect">
            <a:avLst/>
          </a:prstGeom>
          <a:noFill/>
          <a:ln>
            <a:noFill/>
          </a:ln>
        </p:spPr>
        <p:txBody>
          <a:bodyPr anchorCtr="0" anchor="t" bIns="91425" lIns="91425" rIns="91425" tIns="91425">
            <a:noAutofit/>
          </a:bodyPr>
          <a:lstStyle/>
          <a:p>
            <a:pPr lvl="0" rtl="0">
              <a:spcBef>
                <a:spcPts val="0"/>
              </a:spcBef>
              <a:buNone/>
            </a:pPr>
            <a:r>
              <a:rPr lang="en" sz="1000"/>
              <a:t>Washing Machine</a:t>
            </a:r>
          </a:p>
          <a:p>
            <a:pPr lvl="0" rtl="0">
              <a:spcBef>
                <a:spcPts val="0"/>
              </a:spcBef>
              <a:buNone/>
            </a:pPr>
            <a:r>
              <a:t/>
            </a:r>
            <a:endParaRPr sz="1000"/>
          </a:p>
          <a:p>
            <a:pPr lvl="0" rtl="0">
              <a:spcBef>
                <a:spcPts val="0"/>
              </a:spcBef>
              <a:buNone/>
            </a:pPr>
            <a:r>
              <a:rPr lang="en" sz="1000"/>
              <a:t>MachineID {I}</a:t>
            </a:r>
          </a:p>
          <a:p>
            <a:pPr lvl="0" rtl="0">
              <a:spcBef>
                <a:spcPts val="0"/>
              </a:spcBef>
              <a:buNone/>
            </a:pPr>
            <a:r>
              <a:rPr lang="en" sz="1000"/>
              <a:t>CycleType {R1}</a:t>
            </a:r>
          </a:p>
        </p:txBody>
      </p:sp>
      <p:cxnSp>
        <p:nvCxnSpPr>
          <p:cNvPr id="89" name="Shape 89"/>
          <p:cNvCxnSpPr>
            <a:stCxn id="87" idx="3"/>
            <a:endCxn id="84" idx="1"/>
          </p:cNvCxnSpPr>
          <p:nvPr/>
        </p:nvCxnSpPr>
        <p:spPr>
          <a:xfrm>
            <a:off x="1644350" y="2246149"/>
            <a:ext cx="1023600" cy="0"/>
          </a:xfrm>
          <a:prstGeom prst="straightConnector1">
            <a:avLst/>
          </a:prstGeom>
          <a:noFill/>
          <a:ln cap="flat" cmpd="sng" w="19050">
            <a:solidFill>
              <a:schemeClr val="dk2"/>
            </a:solidFill>
            <a:prstDash val="solid"/>
            <a:round/>
            <a:headEnd len="lg" w="lg" type="triangle"/>
            <a:tailEnd len="lg" w="lg" type="triangle"/>
          </a:ln>
        </p:spPr>
      </p:cxnSp>
      <p:sp>
        <p:nvSpPr>
          <p:cNvPr id="90" name="Shape 90"/>
          <p:cNvSpPr txBox="1"/>
          <p:nvPr/>
        </p:nvSpPr>
        <p:spPr>
          <a:xfrm>
            <a:off x="1957625" y="1975250"/>
            <a:ext cx="397200" cy="270900"/>
          </a:xfrm>
          <a:prstGeom prst="rect">
            <a:avLst/>
          </a:prstGeom>
          <a:noFill/>
          <a:ln>
            <a:noFill/>
          </a:ln>
        </p:spPr>
        <p:txBody>
          <a:bodyPr anchorCtr="0" anchor="t" bIns="91425" lIns="91425" rIns="91425" tIns="91425">
            <a:noAutofit/>
          </a:bodyPr>
          <a:lstStyle/>
          <a:p>
            <a:pPr lvl="0" rtl="0" algn="ctr">
              <a:spcBef>
                <a:spcPts val="0"/>
              </a:spcBef>
              <a:buNone/>
            </a:pPr>
            <a:r>
              <a:rPr lang="en" sz="800"/>
              <a:t>R1</a:t>
            </a:r>
          </a:p>
        </p:txBody>
      </p:sp>
      <p:sp>
        <p:nvSpPr>
          <p:cNvPr id="91" name="Shape 91"/>
          <p:cNvSpPr txBox="1"/>
          <p:nvPr/>
        </p:nvSpPr>
        <p:spPr>
          <a:xfrm>
            <a:off x="1644350" y="2319500"/>
            <a:ext cx="258900" cy="308100"/>
          </a:xfrm>
          <a:prstGeom prst="rect">
            <a:avLst/>
          </a:prstGeom>
          <a:noFill/>
          <a:ln>
            <a:noFill/>
          </a:ln>
        </p:spPr>
        <p:txBody>
          <a:bodyPr anchorCtr="0" anchor="t" bIns="91425" lIns="91425" rIns="91425" tIns="91425">
            <a:noAutofit/>
          </a:bodyPr>
          <a:lstStyle/>
          <a:p>
            <a:pPr lvl="0" rtl="0" algn="ctr">
              <a:spcBef>
                <a:spcPts val="0"/>
              </a:spcBef>
              <a:buNone/>
            </a:pPr>
            <a:r>
              <a:rPr lang="en" sz="800"/>
              <a:t>1</a:t>
            </a:r>
          </a:p>
        </p:txBody>
      </p:sp>
      <p:sp>
        <p:nvSpPr>
          <p:cNvPr id="92" name="Shape 92"/>
          <p:cNvSpPr txBox="1"/>
          <p:nvPr/>
        </p:nvSpPr>
        <p:spPr>
          <a:xfrm>
            <a:off x="2409200" y="2319500"/>
            <a:ext cx="258900" cy="308100"/>
          </a:xfrm>
          <a:prstGeom prst="rect">
            <a:avLst/>
          </a:prstGeom>
          <a:noFill/>
          <a:ln>
            <a:noFill/>
          </a:ln>
        </p:spPr>
        <p:txBody>
          <a:bodyPr anchorCtr="0" anchor="t" bIns="91425" lIns="91425" rIns="91425" tIns="91425">
            <a:noAutofit/>
          </a:bodyPr>
          <a:lstStyle/>
          <a:p>
            <a:pPr lvl="0" rtl="0" algn="ctr">
              <a:spcBef>
                <a:spcPts val="0"/>
              </a:spcBef>
              <a:buNone/>
            </a:pPr>
            <a:r>
              <a:rPr lang="en" sz="800"/>
              <a:t>1</a:t>
            </a:r>
          </a:p>
        </p:txBody>
      </p:sp>
      <p:sp>
        <p:nvSpPr>
          <p:cNvPr id="93" name="Shape 93"/>
          <p:cNvSpPr/>
          <p:nvPr/>
        </p:nvSpPr>
        <p:spPr>
          <a:xfrm>
            <a:off x="4361625" y="1979275"/>
            <a:ext cx="674999" cy="546900"/>
          </a:xfrm>
          <a:prstGeom prst="rightArrow">
            <a:avLst>
              <a:gd fmla="val 50000" name="adj1"/>
              <a:gd fmla="val 50000" name="adj2"/>
            </a:avLst>
          </a:prstGeom>
          <a:solidFill>
            <a:srgbClr val="93C47D"/>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94" name="Shape 94"/>
          <p:cNvSpPr txBox="1"/>
          <p:nvPr/>
        </p:nvSpPr>
        <p:spPr>
          <a:xfrm>
            <a:off x="6025875" y="3480125"/>
            <a:ext cx="2198999" cy="433200"/>
          </a:xfrm>
          <a:prstGeom prst="rect">
            <a:avLst/>
          </a:prstGeom>
          <a:noFill/>
          <a:ln>
            <a:noFill/>
          </a:ln>
        </p:spPr>
        <p:txBody>
          <a:bodyPr anchorCtr="0" anchor="t" bIns="91425" lIns="91425" rIns="91425" tIns="91425">
            <a:noAutofit/>
          </a:bodyPr>
          <a:lstStyle/>
          <a:p>
            <a:pPr lvl="0" rtl="0">
              <a:spcBef>
                <a:spcPts val="0"/>
              </a:spcBef>
              <a:buNone/>
            </a:pPr>
            <a:r>
              <a:rPr lang="en"/>
              <a:t>ROSEA Implementation</a:t>
            </a:r>
          </a:p>
        </p:txBody>
      </p:sp>
      <p:sp>
        <p:nvSpPr>
          <p:cNvPr id="95" name="Shape 95"/>
          <p:cNvSpPr txBox="1"/>
          <p:nvPr/>
        </p:nvSpPr>
        <p:spPr>
          <a:xfrm>
            <a:off x="5216775" y="2069100"/>
            <a:ext cx="3817200" cy="405300"/>
          </a:xfrm>
          <a:prstGeom prst="rect">
            <a:avLst/>
          </a:prstGeom>
          <a:noFill/>
          <a:ln>
            <a:noFill/>
          </a:ln>
        </p:spPr>
        <p:txBody>
          <a:bodyPr anchorCtr="0" anchor="t" bIns="91425" lIns="91425" rIns="91425" tIns="91425">
            <a:noAutofit/>
          </a:bodyPr>
          <a:lstStyle/>
          <a:p>
            <a:pPr lvl="0" rtl="0">
              <a:spcBef>
                <a:spcPts val="0"/>
              </a:spcBef>
              <a:buNone/>
            </a:pPr>
            <a:r>
              <a:rPr lang="en" sz="1000">
                <a:latin typeface="Courier New"/>
                <a:ea typeface="Courier New"/>
                <a:cs typeface="Courier New"/>
                <a:sym typeface="Courier New"/>
              </a:rPr>
              <a:t>association R1 WashingMachine 1--1 WashingCycle</a:t>
            </a:r>
          </a:p>
        </p:txBody>
      </p:sp>
      <p:sp>
        <p:nvSpPr>
          <p:cNvPr id="96" name="Shape 96"/>
          <p:cNvSpPr/>
          <p:nvPr/>
        </p:nvSpPr>
        <p:spPr>
          <a:xfrm>
            <a:off x="1554052" y="1880666"/>
            <a:ext cx="1251525" cy="944450"/>
          </a:xfrm>
          <a:custGeom>
            <a:pathLst>
              <a:path extrusionOk="0" h="37778" w="50061">
                <a:moveTo>
                  <a:pt x="46738" y="9042"/>
                </a:moveTo>
                <a:cubicBezTo>
                  <a:pt x="33870" y="2612"/>
                  <a:pt x="16407" y="-4053"/>
                  <a:pt x="3982" y="3195"/>
                </a:cubicBezTo>
                <a:cubicBezTo>
                  <a:pt x="-434" y="5771"/>
                  <a:pt x="-478" y="13200"/>
                  <a:pt x="693" y="18178"/>
                </a:cubicBezTo>
                <a:cubicBezTo>
                  <a:pt x="3583" y="30460"/>
                  <a:pt x="20696" y="39109"/>
                  <a:pt x="33217" y="37546"/>
                </a:cubicBezTo>
                <a:cubicBezTo>
                  <a:pt x="38734" y="36856"/>
                  <a:pt x="46214" y="34826"/>
                  <a:pt x="47834" y="29507"/>
                </a:cubicBezTo>
                <a:cubicBezTo>
                  <a:pt x="49785" y="23093"/>
                  <a:pt x="51843" y="14148"/>
                  <a:pt x="47103" y="9408"/>
                </a:cubicBezTo>
              </a:path>
            </a:pathLst>
          </a:custGeom>
          <a:noFill/>
          <a:ln cap="flat" cmpd="sng" w="19050">
            <a:solidFill>
              <a:srgbClr val="CC0000"/>
            </a:solidFill>
            <a:prstDash val="solid"/>
            <a:round/>
            <a:headEnd len="lg" w="lg" type="none"/>
            <a:tailEnd len="lg" w="lg" type="none"/>
          </a:ln>
        </p:spPr>
      </p:sp>
      <p:sp>
        <p:nvSpPr>
          <p:cNvPr id="97" name="Shape 97"/>
          <p:cNvSpPr/>
          <p:nvPr/>
        </p:nvSpPr>
        <p:spPr>
          <a:xfrm>
            <a:off x="2329650" y="2590925"/>
            <a:ext cx="3234100" cy="703725"/>
          </a:xfrm>
          <a:custGeom>
            <a:pathLst>
              <a:path extrusionOk="0" h="28149" w="129364">
                <a:moveTo>
                  <a:pt x="0" y="9502"/>
                </a:moveTo>
                <a:cubicBezTo>
                  <a:pt x="7807" y="12608"/>
                  <a:pt x="27610" y="27809"/>
                  <a:pt x="46847" y="28142"/>
                </a:cubicBezTo>
                <a:cubicBezTo>
                  <a:pt x="66084" y="28474"/>
                  <a:pt x="101669" y="16185"/>
                  <a:pt x="115422" y="11495"/>
                </a:cubicBezTo>
                <a:cubicBezTo>
                  <a:pt x="129174" y="6804"/>
                  <a:pt x="127040" y="1915"/>
                  <a:pt x="129364" y="0"/>
                </a:cubicBezTo>
              </a:path>
            </a:pathLst>
          </a:custGeom>
          <a:noFill/>
          <a:ln cap="flat" cmpd="sng" w="19050">
            <a:solidFill>
              <a:srgbClr val="CC0000"/>
            </a:solidFill>
            <a:prstDash val="solid"/>
            <a:round/>
            <a:headEnd len="lg" w="lg" type="none"/>
            <a:tailEnd len="lg" w="lg" type="triangle"/>
          </a:ln>
        </p:spPr>
      </p:sp>
      <p:sp>
        <p:nvSpPr>
          <p:cNvPr id="98" name="Shape 98"/>
          <p:cNvSpPr/>
          <p:nvPr/>
        </p:nvSpPr>
        <p:spPr>
          <a:xfrm>
            <a:off x="5247865" y="1990359"/>
            <a:ext cx="1174650" cy="596775"/>
          </a:xfrm>
          <a:custGeom>
            <a:pathLst>
              <a:path extrusionOk="0" h="23871" w="46986">
                <a:moveTo>
                  <a:pt x="46986" y="5386"/>
                </a:moveTo>
                <a:cubicBezTo>
                  <a:pt x="38201" y="3190"/>
                  <a:pt x="29298" y="-808"/>
                  <a:pt x="20309" y="270"/>
                </a:cubicBezTo>
                <a:cubicBezTo>
                  <a:pt x="11790" y="1291"/>
                  <a:pt x="-1473" y="7935"/>
                  <a:pt x="210" y="16349"/>
                </a:cubicBezTo>
                <a:cubicBezTo>
                  <a:pt x="1258" y="21588"/>
                  <a:pt x="9557" y="22048"/>
                  <a:pt x="14828" y="22927"/>
                </a:cubicBezTo>
                <a:cubicBezTo>
                  <a:pt x="24054" y="24465"/>
                  <a:pt x="35118" y="24521"/>
                  <a:pt x="42601" y="18907"/>
                </a:cubicBezTo>
                <a:cubicBezTo>
                  <a:pt x="46523" y="15963"/>
                  <a:pt x="47803" y="9308"/>
                  <a:pt x="46255" y="4655"/>
                </a:cubicBezTo>
              </a:path>
            </a:pathLst>
          </a:custGeom>
          <a:noFill/>
          <a:ln cap="flat" cmpd="sng" w="19050">
            <a:solidFill>
              <a:srgbClr val="CC0000"/>
            </a:solidFill>
            <a:prstDash val="solid"/>
            <a:round/>
            <a:headEnd len="lg" w="lg" type="none"/>
            <a:tailEnd len="lg" w="lg" type="none"/>
          </a:ln>
        </p:spPr>
      </p:sp>
      <p:cxnSp>
        <p:nvCxnSpPr>
          <p:cNvPr id="99" name="Shape 99"/>
          <p:cNvCxnSpPr/>
          <p:nvPr/>
        </p:nvCxnSpPr>
        <p:spPr>
          <a:xfrm flipH="1" rot="10800000">
            <a:off x="266175" y="2069100"/>
            <a:ext cx="1285800" cy="14099"/>
          </a:xfrm>
          <a:prstGeom prst="straightConnector1">
            <a:avLst/>
          </a:prstGeom>
          <a:noFill/>
          <a:ln cap="flat" cmpd="sng" w="28575">
            <a:solidFill>
              <a:schemeClr val="dk2"/>
            </a:solidFill>
            <a:prstDash val="solid"/>
            <a:round/>
            <a:headEnd len="lg" w="lg" type="none"/>
            <a:tailEnd len="lg" w="lg" type="none"/>
          </a:ln>
        </p:spPr>
      </p:cxnSp>
      <p:cxnSp>
        <p:nvCxnSpPr>
          <p:cNvPr id="100" name="Shape 100"/>
          <p:cNvCxnSpPr/>
          <p:nvPr/>
        </p:nvCxnSpPr>
        <p:spPr>
          <a:xfrm flipH="1" rot="10800000">
            <a:off x="2715325" y="2031750"/>
            <a:ext cx="1291500" cy="3299"/>
          </a:xfrm>
          <a:prstGeom prst="straightConnector1">
            <a:avLst/>
          </a:prstGeom>
          <a:noFill/>
          <a:ln cap="flat" cmpd="sng" w="28575">
            <a:solidFill>
              <a:schemeClr val="dk2"/>
            </a:solidFill>
            <a:prstDash val="solid"/>
            <a:round/>
            <a:headEnd len="lg" w="lg" type="none"/>
            <a:tailEnd len="lg" w="lg" type="none"/>
          </a:ln>
        </p:spPr>
      </p:cxnSp>
      <p:sp>
        <p:nvSpPr>
          <p:cNvPr id="101" name="Shape 101"/>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sp>
        <p:nvSpPr>
          <p:cNvPr id="106" name="Shape 106"/>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Translating Generalizations</a:t>
            </a:r>
          </a:p>
        </p:txBody>
      </p:sp>
      <p:sp>
        <p:nvSpPr>
          <p:cNvPr id="107" name="Shape 107"/>
          <p:cNvSpPr/>
          <p:nvPr/>
        </p:nvSpPr>
        <p:spPr>
          <a:xfrm>
            <a:off x="1044525" y="1479400"/>
            <a:ext cx="1325399" cy="721500"/>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rtl="0">
              <a:spcBef>
                <a:spcPts val="0"/>
              </a:spcBef>
              <a:buNone/>
            </a:pPr>
            <a:r>
              <a:rPr lang="en"/>
              <a:t>Lamp</a:t>
            </a:r>
          </a:p>
          <a:p>
            <a:pPr rtl="0">
              <a:spcBef>
                <a:spcPts val="0"/>
              </a:spcBef>
              <a:buNone/>
            </a:pPr>
            <a:r>
              <a:t/>
            </a:r>
            <a:endParaRPr/>
          </a:p>
          <a:p>
            <a:pPr>
              <a:spcBef>
                <a:spcPts val="0"/>
              </a:spcBef>
              <a:buNone/>
            </a:pPr>
            <a:r>
              <a:rPr lang="en"/>
              <a:t>Serial No {I}</a:t>
            </a:r>
          </a:p>
        </p:txBody>
      </p:sp>
      <p:sp>
        <p:nvSpPr>
          <p:cNvPr id="108" name="Shape 108"/>
          <p:cNvSpPr/>
          <p:nvPr/>
        </p:nvSpPr>
        <p:spPr>
          <a:xfrm>
            <a:off x="224600" y="2999225"/>
            <a:ext cx="1448699" cy="721500"/>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t>Table Lamp</a:t>
            </a:r>
          </a:p>
          <a:p>
            <a:pPr lvl="0" rtl="0">
              <a:spcBef>
                <a:spcPts val="0"/>
              </a:spcBef>
              <a:buNone/>
            </a:pPr>
            <a:r>
              <a:t/>
            </a:r>
            <a:endParaRPr/>
          </a:p>
          <a:p>
            <a:pPr lvl="0" rtl="0">
              <a:spcBef>
                <a:spcPts val="0"/>
              </a:spcBef>
              <a:buNone/>
            </a:pPr>
            <a:r>
              <a:rPr lang="en"/>
              <a:t>Serial No {I,R1}</a:t>
            </a:r>
          </a:p>
        </p:txBody>
      </p:sp>
      <p:sp>
        <p:nvSpPr>
          <p:cNvPr id="109" name="Shape 109"/>
          <p:cNvSpPr/>
          <p:nvPr/>
        </p:nvSpPr>
        <p:spPr>
          <a:xfrm>
            <a:off x="1833350" y="2999225"/>
            <a:ext cx="1448699" cy="721500"/>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t>Floor Lamp</a:t>
            </a:r>
          </a:p>
          <a:p>
            <a:pPr lvl="0" rtl="0">
              <a:spcBef>
                <a:spcPts val="0"/>
              </a:spcBef>
              <a:buNone/>
            </a:pPr>
            <a:r>
              <a:t/>
            </a:r>
            <a:endParaRPr/>
          </a:p>
          <a:p>
            <a:pPr lvl="0" rtl="0">
              <a:spcBef>
                <a:spcPts val="0"/>
              </a:spcBef>
              <a:buNone/>
            </a:pPr>
            <a:r>
              <a:rPr lang="en"/>
              <a:t>Serial No {I,R1}</a:t>
            </a:r>
          </a:p>
        </p:txBody>
      </p:sp>
      <p:cxnSp>
        <p:nvCxnSpPr>
          <p:cNvPr id="110" name="Shape 110"/>
          <p:cNvCxnSpPr>
            <a:stCxn id="108" idx="0"/>
          </p:cNvCxnSpPr>
          <p:nvPr/>
        </p:nvCxnSpPr>
        <p:spPr>
          <a:xfrm flipH="1" rot="10800000">
            <a:off x="948949" y="2605625"/>
            <a:ext cx="5700" cy="393600"/>
          </a:xfrm>
          <a:prstGeom prst="straightConnector1">
            <a:avLst/>
          </a:prstGeom>
          <a:noFill/>
          <a:ln cap="flat" cmpd="sng" w="19050">
            <a:solidFill>
              <a:schemeClr val="dk2"/>
            </a:solidFill>
            <a:prstDash val="solid"/>
            <a:round/>
            <a:headEnd len="lg" w="lg" type="none"/>
            <a:tailEnd len="lg" w="lg" type="none"/>
          </a:ln>
        </p:spPr>
      </p:cxnSp>
      <p:cxnSp>
        <p:nvCxnSpPr>
          <p:cNvPr id="111" name="Shape 111"/>
          <p:cNvCxnSpPr/>
          <p:nvPr/>
        </p:nvCxnSpPr>
        <p:spPr>
          <a:xfrm flipH="1" rot="10800000">
            <a:off x="2554850" y="2605624"/>
            <a:ext cx="5700" cy="393600"/>
          </a:xfrm>
          <a:prstGeom prst="straightConnector1">
            <a:avLst/>
          </a:prstGeom>
          <a:noFill/>
          <a:ln cap="flat" cmpd="sng" w="19050">
            <a:solidFill>
              <a:schemeClr val="dk2"/>
            </a:solidFill>
            <a:prstDash val="solid"/>
            <a:round/>
            <a:headEnd len="lg" w="lg" type="none"/>
            <a:tailEnd len="lg" w="lg" type="none"/>
          </a:ln>
        </p:spPr>
      </p:cxnSp>
      <p:cxnSp>
        <p:nvCxnSpPr>
          <p:cNvPr id="112" name="Shape 112"/>
          <p:cNvCxnSpPr/>
          <p:nvPr/>
        </p:nvCxnSpPr>
        <p:spPr>
          <a:xfrm flipH="1" rot="10800000">
            <a:off x="948950" y="2594512"/>
            <a:ext cx="1617299" cy="11100"/>
          </a:xfrm>
          <a:prstGeom prst="straightConnector1">
            <a:avLst/>
          </a:prstGeom>
          <a:noFill/>
          <a:ln cap="flat" cmpd="sng" w="19050">
            <a:solidFill>
              <a:schemeClr val="dk2"/>
            </a:solidFill>
            <a:prstDash val="solid"/>
            <a:round/>
            <a:headEnd len="lg" w="lg" type="none"/>
            <a:tailEnd len="lg" w="lg" type="none"/>
          </a:ln>
        </p:spPr>
      </p:cxnSp>
      <p:cxnSp>
        <p:nvCxnSpPr>
          <p:cNvPr id="113" name="Shape 113"/>
          <p:cNvCxnSpPr>
            <a:endCxn id="107" idx="2"/>
          </p:cNvCxnSpPr>
          <p:nvPr/>
        </p:nvCxnSpPr>
        <p:spPr>
          <a:xfrm rot="10800000">
            <a:off x="1707224" y="2200900"/>
            <a:ext cx="11100" cy="415800"/>
          </a:xfrm>
          <a:prstGeom prst="straightConnector1">
            <a:avLst/>
          </a:prstGeom>
          <a:noFill/>
          <a:ln cap="flat" cmpd="sng" w="19050">
            <a:solidFill>
              <a:schemeClr val="dk2"/>
            </a:solidFill>
            <a:prstDash val="solid"/>
            <a:round/>
            <a:headEnd len="lg" w="lg" type="none"/>
            <a:tailEnd len="lg" w="lg" type="triangle"/>
          </a:ln>
        </p:spPr>
      </p:cxnSp>
      <p:sp>
        <p:nvSpPr>
          <p:cNvPr id="114" name="Shape 114"/>
          <p:cNvSpPr txBox="1"/>
          <p:nvPr/>
        </p:nvSpPr>
        <p:spPr>
          <a:xfrm>
            <a:off x="971925" y="4232550"/>
            <a:ext cx="1470600" cy="433200"/>
          </a:xfrm>
          <a:prstGeom prst="rect">
            <a:avLst/>
          </a:prstGeom>
          <a:noFill/>
          <a:ln>
            <a:noFill/>
          </a:ln>
        </p:spPr>
        <p:txBody>
          <a:bodyPr anchorCtr="0" anchor="t" bIns="91425" lIns="91425" rIns="91425" tIns="91425">
            <a:noAutofit/>
          </a:bodyPr>
          <a:lstStyle/>
          <a:p>
            <a:pPr lvl="0" rtl="0">
              <a:spcBef>
                <a:spcPts val="0"/>
              </a:spcBef>
              <a:buNone/>
            </a:pPr>
            <a:r>
              <a:rPr lang="en"/>
              <a:t>Model Graphic</a:t>
            </a:r>
          </a:p>
        </p:txBody>
      </p:sp>
      <p:sp>
        <p:nvSpPr>
          <p:cNvPr id="115" name="Shape 115"/>
          <p:cNvSpPr txBox="1"/>
          <p:nvPr/>
        </p:nvSpPr>
        <p:spPr>
          <a:xfrm>
            <a:off x="5726450" y="4232550"/>
            <a:ext cx="2198999" cy="433200"/>
          </a:xfrm>
          <a:prstGeom prst="rect">
            <a:avLst/>
          </a:prstGeom>
          <a:noFill/>
          <a:ln>
            <a:noFill/>
          </a:ln>
        </p:spPr>
        <p:txBody>
          <a:bodyPr anchorCtr="0" anchor="t" bIns="91425" lIns="91425" rIns="91425" tIns="91425">
            <a:noAutofit/>
          </a:bodyPr>
          <a:lstStyle/>
          <a:p>
            <a:pPr lvl="0" rtl="0">
              <a:spcBef>
                <a:spcPts val="0"/>
              </a:spcBef>
              <a:buNone/>
            </a:pPr>
            <a:r>
              <a:rPr lang="en"/>
              <a:t>ROSEA Implementation</a:t>
            </a:r>
          </a:p>
        </p:txBody>
      </p:sp>
      <p:sp>
        <p:nvSpPr>
          <p:cNvPr id="116" name="Shape 116"/>
          <p:cNvSpPr txBox="1"/>
          <p:nvPr/>
        </p:nvSpPr>
        <p:spPr>
          <a:xfrm>
            <a:off x="1785750" y="2251762"/>
            <a:ext cx="392999" cy="291900"/>
          </a:xfrm>
          <a:prstGeom prst="rect">
            <a:avLst/>
          </a:prstGeom>
          <a:noFill/>
          <a:ln>
            <a:noFill/>
          </a:ln>
        </p:spPr>
        <p:txBody>
          <a:bodyPr anchorCtr="0" anchor="t" bIns="91425" lIns="91425" rIns="91425" tIns="91425">
            <a:noAutofit/>
          </a:bodyPr>
          <a:lstStyle/>
          <a:p>
            <a:pPr>
              <a:spcBef>
                <a:spcPts val="0"/>
              </a:spcBef>
              <a:buNone/>
            </a:pPr>
            <a:r>
              <a:rPr lang="en" sz="1000"/>
              <a:t>R1</a:t>
            </a:r>
          </a:p>
        </p:txBody>
      </p:sp>
      <p:sp>
        <p:nvSpPr>
          <p:cNvPr id="117" name="Shape 117"/>
          <p:cNvSpPr txBox="1"/>
          <p:nvPr/>
        </p:nvSpPr>
        <p:spPr>
          <a:xfrm>
            <a:off x="5048750" y="2057850"/>
            <a:ext cx="3554400" cy="405300"/>
          </a:xfrm>
          <a:prstGeom prst="rect">
            <a:avLst/>
          </a:prstGeom>
          <a:noFill/>
          <a:ln>
            <a:noFill/>
          </a:ln>
        </p:spPr>
        <p:txBody>
          <a:bodyPr anchorCtr="0" anchor="t" bIns="91425" lIns="91425" rIns="91425" tIns="91425">
            <a:noAutofit/>
          </a:bodyPr>
          <a:lstStyle/>
          <a:p>
            <a:pPr lvl="0" rtl="0">
              <a:spcBef>
                <a:spcPts val="0"/>
              </a:spcBef>
              <a:buNone/>
            </a:pPr>
            <a:r>
              <a:rPr lang="en" sz="1000">
                <a:latin typeface="Courier New"/>
                <a:ea typeface="Courier New"/>
                <a:cs typeface="Courier New"/>
                <a:sym typeface="Courier New"/>
              </a:rPr>
              <a:t>generalization R1 Lamp TableLamp FloorLamp</a:t>
            </a:r>
          </a:p>
        </p:txBody>
      </p:sp>
      <p:sp>
        <p:nvSpPr>
          <p:cNvPr id="118" name="Shape 118"/>
          <p:cNvSpPr/>
          <p:nvPr/>
        </p:nvSpPr>
        <p:spPr>
          <a:xfrm>
            <a:off x="1398391" y="2158818"/>
            <a:ext cx="1051800" cy="708600"/>
          </a:xfrm>
          <a:custGeom>
            <a:pathLst>
              <a:path extrusionOk="0" h="28344" w="42072">
                <a:moveTo>
                  <a:pt x="41099" y="6190"/>
                </a:moveTo>
                <a:cubicBezTo>
                  <a:pt x="31222" y="5202"/>
                  <a:pt x="21632" y="-1597"/>
                  <a:pt x="11900" y="350"/>
                </a:cubicBezTo>
                <a:cubicBezTo>
                  <a:pt x="4084" y="1914"/>
                  <a:pt x="-3213" y="15537"/>
                  <a:pt x="1569" y="21913"/>
                </a:cubicBezTo>
                <a:cubicBezTo>
                  <a:pt x="9549" y="32551"/>
                  <a:pt x="37276" y="29259"/>
                  <a:pt x="41099" y="16522"/>
                </a:cubicBezTo>
                <a:cubicBezTo>
                  <a:pt x="42054" y="13337"/>
                  <a:pt x="43076" y="6639"/>
                  <a:pt x="39752" y="6639"/>
                </a:cubicBezTo>
              </a:path>
            </a:pathLst>
          </a:custGeom>
          <a:noFill/>
          <a:ln cap="flat" cmpd="sng" w="19050">
            <a:solidFill>
              <a:srgbClr val="FF0000"/>
            </a:solidFill>
            <a:prstDash val="solid"/>
            <a:round/>
            <a:headEnd len="lg" w="lg" type="none"/>
            <a:tailEnd len="lg" w="lg" type="none"/>
          </a:ln>
        </p:spPr>
      </p:sp>
      <p:sp>
        <p:nvSpPr>
          <p:cNvPr id="119" name="Shape 119"/>
          <p:cNvSpPr/>
          <p:nvPr/>
        </p:nvSpPr>
        <p:spPr>
          <a:xfrm>
            <a:off x="5015669" y="2030498"/>
            <a:ext cx="1486025" cy="530150"/>
          </a:xfrm>
          <a:custGeom>
            <a:pathLst>
              <a:path extrusionOk="0" h="21206" w="59441">
                <a:moveTo>
                  <a:pt x="57227" y="991"/>
                </a:moveTo>
                <a:cubicBezTo>
                  <a:pt x="37686" y="991"/>
                  <a:pt x="-2585" y="-4875"/>
                  <a:pt x="177" y="14468"/>
                </a:cubicBezTo>
                <a:cubicBezTo>
                  <a:pt x="1002" y="20248"/>
                  <a:pt x="10508" y="21206"/>
                  <a:pt x="16348" y="21206"/>
                </a:cubicBezTo>
                <a:cubicBezTo>
                  <a:pt x="28717" y="21206"/>
                  <a:pt x="41183" y="19714"/>
                  <a:pt x="53184" y="16714"/>
                </a:cubicBezTo>
                <a:cubicBezTo>
                  <a:pt x="58258" y="15445"/>
                  <a:pt x="62008" y="1440"/>
                  <a:pt x="56778" y="1440"/>
                </a:cubicBezTo>
              </a:path>
            </a:pathLst>
          </a:custGeom>
          <a:noFill/>
          <a:ln cap="flat" cmpd="sng" w="19050">
            <a:solidFill>
              <a:srgbClr val="FF0000"/>
            </a:solidFill>
            <a:prstDash val="solid"/>
            <a:round/>
            <a:headEnd len="lg" w="lg" type="none"/>
            <a:tailEnd len="lg" w="lg" type="none"/>
          </a:ln>
        </p:spPr>
      </p:sp>
      <p:sp>
        <p:nvSpPr>
          <p:cNvPr id="120" name="Shape 120"/>
          <p:cNvSpPr/>
          <p:nvPr/>
        </p:nvSpPr>
        <p:spPr>
          <a:xfrm>
            <a:off x="2437125" y="2042294"/>
            <a:ext cx="2614150" cy="372350"/>
          </a:xfrm>
          <a:custGeom>
            <a:pathLst>
              <a:path extrusionOk="0" h="14894" w="104566">
                <a:moveTo>
                  <a:pt x="0" y="14894"/>
                </a:moveTo>
                <a:cubicBezTo>
                  <a:pt x="5988" y="12042"/>
                  <a:pt x="11328" y="7841"/>
                  <a:pt x="17519" y="5461"/>
                </a:cubicBezTo>
                <a:cubicBezTo>
                  <a:pt x="34373" y="-1021"/>
                  <a:pt x="53366" y="70"/>
                  <a:pt x="71425" y="70"/>
                </a:cubicBezTo>
                <a:cubicBezTo>
                  <a:pt x="79858" y="70"/>
                  <a:pt x="88283" y="1255"/>
                  <a:pt x="96581" y="2765"/>
                </a:cubicBezTo>
                <a:cubicBezTo>
                  <a:pt x="99289" y="3257"/>
                  <a:pt x="106164" y="7855"/>
                  <a:pt x="104217" y="5910"/>
                </a:cubicBezTo>
              </a:path>
            </a:pathLst>
          </a:custGeom>
          <a:noFill/>
          <a:ln cap="flat" cmpd="sng" w="19050">
            <a:solidFill>
              <a:srgbClr val="FF0000"/>
            </a:solidFill>
            <a:prstDash val="solid"/>
            <a:round/>
            <a:headEnd len="lg" w="lg" type="none"/>
            <a:tailEnd len="lg" w="lg" type="none"/>
          </a:ln>
        </p:spPr>
      </p:sp>
      <p:sp>
        <p:nvSpPr>
          <p:cNvPr id="121" name="Shape 121"/>
          <p:cNvSpPr/>
          <p:nvPr/>
        </p:nvSpPr>
        <p:spPr>
          <a:xfrm>
            <a:off x="3515225" y="2239675"/>
            <a:ext cx="1195499" cy="546900"/>
          </a:xfrm>
          <a:prstGeom prst="rightArrow">
            <a:avLst>
              <a:gd fmla="val 50000" name="adj1"/>
              <a:gd fmla="val 50000" name="adj2"/>
            </a:avLst>
          </a:prstGeom>
          <a:solidFill>
            <a:srgbClr val="93C47D"/>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22" name="Shape 122"/>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6" name="Shape 126"/>
        <p:cNvGrpSpPr/>
        <p:nvPr/>
      </p:nvGrpSpPr>
      <p:grpSpPr>
        <a:xfrm>
          <a:off x="0" y="0"/>
          <a:ext cx="0" cy="0"/>
          <a:chOff x="0" y="0"/>
          <a:chExt cx="0" cy="0"/>
        </a:xfrm>
      </p:grpSpPr>
      <p:sp>
        <p:nvSpPr>
          <p:cNvPr id="127" name="Shape 127"/>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Translating References</a:t>
            </a:r>
          </a:p>
        </p:txBody>
      </p:sp>
      <p:sp>
        <p:nvSpPr>
          <p:cNvPr id="128" name="Shape 128"/>
          <p:cNvSpPr/>
          <p:nvPr/>
        </p:nvSpPr>
        <p:spPr>
          <a:xfrm>
            <a:off x="2887350" y="1700450"/>
            <a:ext cx="1406400" cy="1091399"/>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29" name="Shape 129"/>
          <p:cNvSpPr txBox="1"/>
          <p:nvPr/>
        </p:nvSpPr>
        <p:spPr>
          <a:xfrm>
            <a:off x="2979725" y="1767925"/>
            <a:ext cx="1195499" cy="969599"/>
          </a:xfrm>
          <a:prstGeom prst="rect">
            <a:avLst/>
          </a:prstGeom>
          <a:noFill/>
          <a:ln>
            <a:noFill/>
          </a:ln>
        </p:spPr>
        <p:txBody>
          <a:bodyPr anchorCtr="0" anchor="t" bIns="91425" lIns="91425" rIns="91425" tIns="91425">
            <a:noAutofit/>
          </a:bodyPr>
          <a:lstStyle/>
          <a:p>
            <a:pPr lvl="0" rtl="0">
              <a:spcBef>
                <a:spcPts val="0"/>
              </a:spcBef>
              <a:buNone/>
            </a:pPr>
            <a:r>
              <a:rPr lang="en" sz="1000"/>
              <a:t>Washing Cycle</a:t>
            </a:r>
          </a:p>
          <a:p>
            <a:pPr lvl="0" rtl="0">
              <a:spcBef>
                <a:spcPts val="0"/>
              </a:spcBef>
              <a:buNone/>
            </a:pPr>
            <a:r>
              <a:t/>
            </a:r>
            <a:endParaRPr sz="1000"/>
          </a:p>
          <a:p>
            <a:pPr lvl="0" rtl="0">
              <a:spcBef>
                <a:spcPts val="0"/>
              </a:spcBef>
              <a:buNone/>
            </a:pPr>
            <a:r>
              <a:rPr lang="en" sz="1000"/>
              <a:t>CycleType {I}</a:t>
            </a:r>
          </a:p>
          <a:p>
            <a:pPr lvl="0" rtl="0">
              <a:spcBef>
                <a:spcPts val="0"/>
              </a:spcBef>
              <a:buNone/>
            </a:pPr>
            <a:r>
              <a:rPr lang="en" sz="1000"/>
              <a:t>WashWaterTemp</a:t>
            </a:r>
          </a:p>
          <a:p>
            <a:pPr lvl="0" rtl="0">
              <a:spcBef>
                <a:spcPts val="0"/>
              </a:spcBef>
              <a:buNone/>
            </a:pPr>
            <a:r>
              <a:rPr lang="en" sz="1000"/>
              <a:t>RinseWaterTemp</a:t>
            </a:r>
          </a:p>
        </p:txBody>
      </p:sp>
      <p:sp>
        <p:nvSpPr>
          <p:cNvPr id="130" name="Shape 130"/>
          <p:cNvSpPr txBox="1"/>
          <p:nvPr/>
        </p:nvSpPr>
        <p:spPr>
          <a:xfrm>
            <a:off x="1640100" y="3480125"/>
            <a:ext cx="1470600" cy="433200"/>
          </a:xfrm>
          <a:prstGeom prst="rect">
            <a:avLst/>
          </a:prstGeom>
          <a:noFill/>
          <a:ln>
            <a:noFill/>
          </a:ln>
        </p:spPr>
        <p:txBody>
          <a:bodyPr anchorCtr="0" anchor="t" bIns="91425" lIns="91425" rIns="91425" tIns="91425">
            <a:noAutofit/>
          </a:bodyPr>
          <a:lstStyle/>
          <a:p>
            <a:pPr lvl="0" rtl="0">
              <a:spcBef>
                <a:spcPts val="0"/>
              </a:spcBef>
              <a:buNone/>
            </a:pPr>
            <a:r>
              <a:rPr lang="en"/>
              <a:t>Model Graphic</a:t>
            </a:r>
          </a:p>
        </p:txBody>
      </p:sp>
      <p:sp>
        <p:nvSpPr>
          <p:cNvPr id="131" name="Shape 131"/>
          <p:cNvSpPr/>
          <p:nvPr/>
        </p:nvSpPr>
        <p:spPr>
          <a:xfrm>
            <a:off x="457200" y="1700450"/>
            <a:ext cx="1406400" cy="1091399"/>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32" name="Shape 132"/>
          <p:cNvSpPr txBox="1"/>
          <p:nvPr/>
        </p:nvSpPr>
        <p:spPr>
          <a:xfrm>
            <a:off x="549575" y="1767925"/>
            <a:ext cx="1195499" cy="969599"/>
          </a:xfrm>
          <a:prstGeom prst="rect">
            <a:avLst/>
          </a:prstGeom>
          <a:noFill/>
          <a:ln>
            <a:noFill/>
          </a:ln>
        </p:spPr>
        <p:txBody>
          <a:bodyPr anchorCtr="0" anchor="t" bIns="91425" lIns="91425" rIns="91425" tIns="91425">
            <a:noAutofit/>
          </a:bodyPr>
          <a:lstStyle/>
          <a:p>
            <a:pPr lvl="0" rtl="0">
              <a:spcBef>
                <a:spcPts val="0"/>
              </a:spcBef>
              <a:buNone/>
            </a:pPr>
            <a:r>
              <a:rPr lang="en" sz="1000"/>
              <a:t>Washing Machine</a:t>
            </a:r>
          </a:p>
          <a:p>
            <a:pPr lvl="0" rtl="0">
              <a:spcBef>
                <a:spcPts val="0"/>
              </a:spcBef>
              <a:buNone/>
            </a:pPr>
            <a:r>
              <a:t/>
            </a:r>
            <a:endParaRPr sz="1000"/>
          </a:p>
          <a:p>
            <a:pPr rtl="0">
              <a:spcBef>
                <a:spcPts val="0"/>
              </a:spcBef>
              <a:buNone/>
            </a:pPr>
            <a:r>
              <a:rPr lang="en" sz="1000"/>
              <a:t>MachineID {I}</a:t>
            </a:r>
          </a:p>
          <a:p>
            <a:pPr lvl="0" rtl="0">
              <a:spcBef>
                <a:spcPts val="0"/>
              </a:spcBef>
              <a:buNone/>
            </a:pPr>
            <a:r>
              <a:rPr lang="en" sz="1000"/>
              <a:t>CycleType {R1}</a:t>
            </a:r>
          </a:p>
        </p:txBody>
      </p:sp>
      <p:cxnSp>
        <p:nvCxnSpPr>
          <p:cNvPr id="133" name="Shape 133"/>
          <p:cNvCxnSpPr>
            <a:stCxn id="131" idx="3"/>
            <a:endCxn id="128" idx="1"/>
          </p:cNvCxnSpPr>
          <p:nvPr/>
        </p:nvCxnSpPr>
        <p:spPr>
          <a:xfrm>
            <a:off x="1863600" y="2246149"/>
            <a:ext cx="1023600" cy="0"/>
          </a:xfrm>
          <a:prstGeom prst="straightConnector1">
            <a:avLst/>
          </a:prstGeom>
          <a:noFill/>
          <a:ln cap="flat" cmpd="sng" w="19050">
            <a:solidFill>
              <a:schemeClr val="dk2"/>
            </a:solidFill>
            <a:prstDash val="solid"/>
            <a:round/>
            <a:headEnd len="lg" w="lg" type="triangle"/>
            <a:tailEnd len="lg" w="lg" type="triangle"/>
          </a:ln>
        </p:spPr>
      </p:cxnSp>
      <p:sp>
        <p:nvSpPr>
          <p:cNvPr id="134" name="Shape 134"/>
          <p:cNvSpPr txBox="1"/>
          <p:nvPr/>
        </p:nvSpPr>
        <p:spPr>
          <a:xfrm>
            <a:off x="2176875" y="1975250"/>
            <a:ext cx="397200" cy="270900"/>
          </a:xfrm>
          <a:prstGeom prst="rect">
            <a:avLst/>
          </a:prstGeom>
          <a:noFill/>
          <a:ln>
            <a:noFill/>
          </a:ln>
        </p:spPr>
        <p:txBody>
          <a:bodyPr anchorCtr="0" anchor="t" bIns="91425" lIns="91425" rIns="91425" tIns="91425">
            <a:noAutofit/>
          </a:bodyPr>
          <a:lstStyle/>
          <a:p>
            <a:pPr algn="ctr">
              <a:spcBef>
                <a:spcPts val="0"/>
              </a:spcBef>
              <a:buNone/>
            </a:pPr>
            <a:r>
              <a:rPr lang="en" sz="800"/>
              <a:t>R1</a:t>
            </a:r>
          </a:p>
        </p:txBody>
      </p:sp>
      <p:sp>
        <p:nvSpPr>
          <p:cNvPr id="135" name="Shape 135"/>
          <p:cNvSpPr txBox="1"/>
          <p:nvPr/>
        </p:nvSpPr>
        <p:spPr>
          <a:xfrm>
            <a:off x="5760150" y="3480125"/>
            <a:ext cx="2198999" cy="433200"/>
          </a:xfrm>
          <a:prstGeom prst="rect">
            <a:avLst/>
          </a:prstGeom>
          <a:noFill/>
          <a:ln>
            <a:noFill/>
          </a:ln>
        </p:spPr>
        <p:txBody>
          <a:bodyPr anchorCtr="0" anchor="t" bIns="91425" lIns="91425" rIns="91425" tIns="91425">
            <a:noAutofit/>
          </a:bodyPr>
          <a:lstStyle/>
          <a:p>
            <a:pPr lvl="0" rtl="0">
              <a:spcBef>
                <a:spcPts val="0"/>
              </a:spcBef>
              <a:buNone/>
            </a:pPr>
            <a:r>
              <a:rPr lang="en"/>
              <a:t>ROSEA Implementation</a:t>
            </a:r>
          </a:p>
        </p:txBody>
      </p:sp>
      <p:sp>
        <p:nvSpPr>
          <p:cNvPr id="136" name="Shape 136"/>
          <p:cNvSpPr txBox="1"/>
          <p:nvPr/>
        </p:nvSpPr>
        <p:spPr>
          <a:xfrm>
            <a:off x="5379825" y="1786950"/>
            <a:ext cx="3654299" cy="912599"/>
          </a:xfrm>
          <a:prstGeom prst="rect">
            <a:avLst/>
          </a:prstGeom>
          <a:noFill/>
          <a:ln>
            <a:noFill/>
          </a:ln>
        </p:spPr>
        <p:txBody>
          <a:bodyPr anchorCtr="0" anchor="t" bIns="91425" lIns="91425" rIns="91425" tIns="91425">
            <a:noAutofit/>
          </a:bodyPr>
          <a:lstStyle/>
          <a:p>
            <a:pPr lvl="0" rtl="0">
              <a:spcBef>
                <a:spcPts val="0"/>
              </a:spcBef>
              <a:buNone/>
            </a:pPr>
            <a:r>
              <a:rPr lang="en" sz="1000">
                <a:latin typeface="Courier New"/>
                <a:ea typeface="Courier New"/>
                <a:cs typeface="Courier New"/>
                <a:sym typeface="Courier New"/>
              </a:rPr>
              <a:t>class WashingMachine {</a:t>
            </a:r>
          </a:p>
          <a:p>
            <a:pPr lvl="0" rtl="0">
              <a:spcBef>
                <a:spcPts val="0"/>
              </a:spcBef>
              <a:buNone/>
            </a:pPr>
            <a:r>
              <a:rPr lang="en" sz="1000">
                <a:latin typeface="Courier New"/>
                <a:ea typeface="Courier New"/>
                <a:cs typeface="Courier New"/>
                <a:sym typeface="Courier New"/>
              </a:rPr>
              <a:t>    attribute MachineId string -id 1</a:t>
            </a:r>
          </a:p>
          <a:p>
            <a:pPr lvl="0" rtl="0">
              <a:spcBef>
                <a:spcPts val="0"/>
              </a:spcBef>
              <a:buNone/>
            </a:pPr>
            <a:r>
              <a:rPr lang="en" sz="1000">
                <a:latin typeface="Courier New"/>
                <a:ea typeface="Courier New"/>
                <a:cs typeface="Courier New"/>
                <a:sym typeface="Courier New"/>
              </a:rPr>
              <a:t>    attribute CycleType string</a:t>
            </a:r>
          </a:p>
          <a:p>
            <a:pPr lvl="0" rtl="0">
              <a:spcBef>
                <a:spcPts val="0"/>
              </a:spcBef>
              <a:buNone/>
            </a:pPr>
            <a:r>
              <a:rPr lang="en" sz="1000">
                <a:latin typeface="Courier New"/>
                <a:ea typeface="Courier New"/>
                <a:cs typeface="Courier New"/>
                <a:sym typeface="Courier New"/>
              </a:rPr>
              <a:t>    reference R1 WashingCycle -link CycleType</a:t>
            </a:r>
          </a:p>
          <a:p>
            <a:pPr lvl="0" rtl="0">
              <a:spcBef>
                <a:spcPts val="0"/>
              </a:spcBef>
              <a:buNone/>
            </a:pPr>
            <a:r>
              <a:rPr lang="en" sz="1000">
                <a:latin typeface="Courier New"/>
                <a:ea typeface="Courier New"/>
                <a:cs typeface="Courier New"/>
                <a:sym typeface="Courier New"/>
              </a:rPr>
              <a:t>}</a:t>
            </a:r>
          </a:p>
        </p:txBody>
      </p:sp>
      <p:sp>
        <p:nvSpPr>
          <p:cNvPr id="137" name="Shape 137"/>
          <p:cNvSpPr txBox="1"/>
          <p:nvPr/>
        </p:nvSpPr>
        <p:spPr>
          <a:xfrm>
            <a:off x="1863600" y="2319500"/>
            <a:ext cx="258900" cy="308100"/>
          </a:xfrm>
          <a:prstGeom prst="rect">
            <a:avLst/>
          </a:prstGeom>
          <a:noFill/>
          <a:ln>
            <a:noFill/>
          </a:ln>
        </p:spPr>
        <p:txBody>
          <a:bodyPr anchorCtr="0" anchor="t" bIns="91425" lIns="91425" rIns="91425" tIns="91425">
            <a:noAutofit/>
          </a:bodyPr>
          <a:lstStyle/>
          <a:p>
            <a:pPr lvl="0" rtl="0" algn="ctr">
              <a:spcBef>
                <a:spcPts val="0"/>
              </a:spcBef>
              <a:buNone/>
            </a:pPr>
            <a:r>
              <a:rPr lang="en" sz="800"/>
              <a:t>1</a:t>
            </a:r>
          </a:p>
        </p:txBody>
      </p:sp>
      <p:sp>
        <p:nvSpPr>
          <p:cNvPr id="138" name="Shape 138"/>
          <p:cNvSpPr txBox="1"/>
          <p:nvPr/>
        </p:nvSpPr>
        <p:spPr>
          <a:xfrm>
            <a:off x="2628450" y="2319500"/>
            <a:ext cx="258900" cy="308100"/>
          </a:xfrm>
          <a:prstGeom prst="rect">
            <a:avLst/>
          </a:prstGeom>
          <a:noFill/>
          <a:ln>
            <a:noFill/>
          </a:ln>
        </p:spPr>
        <p:txBody>
          <a:bodyPr anchorCtr="0" anchor="t" bIns="91425" lIns="91425" rIns="91425" tIns="91425">
            <a:noAutofit/>
          </a:bodyPr>
          <a:lstStyle/>
          <a:p>
            <a:pPr lvl="0" rtl="0" algn="ctr">
              <a:spcBef>
                <a:spcPts val="0"/>
              </a:spcBef>
              <a:buNone/>
            </a:pPr>
            <a:r>
              <a:rPr lang="en" sz="800"/>
              <a:t>1</a:t>
            </a:r>
          </a:p>
        </p:txBody>
      </p:sp>
      <p:sp>
        <p:nvSpPr>
          <p:cNvPr id="139" name="Shape 139"/>
          <p:cNvSpPr/>
          <p:nvPr/>
        </p:nvSpPr>
        <p:spPr>
          <a:xfrm>
            <a:off x="4580875" y="1979275"/>
            <a:ext cx="674999" cy="546900"/>
          </a:xfrm>
          <a:prstGeom prst="rightArrow">
            <a:avLst>
              <a:gd fmla="val 50000" name="adj1"/>
              <a:gd fmla="val 50000" name="adj2"/>
            </a:avLst>
          </a:prstGeom>
          <a:solidFill>
            <a:srgbClr val="93C47D"/>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40" name="Shape 140"/>
          <p:cNvSpPr/>
          <p:nvPr/>
        </p:nvSpPr>
        <p:spPr>
          <a:xfrm>
            <a:off x="1181141" y="2266929"/>
            <a:ext cx="395625" cy="355700"/>
          </a:xfrm>
          <a:custGeom>
            <a:pathLst>
              <a:path extrusionOk="0" h="14228" w="15825">
                <a:moveTo>
                  <a:pt x="14147" y="2363"/>
                </a:moveTo>
                <a:cubicBezTo>
                  <a:pt x="10779" y="340"/>
                  <a:pt x="5966" y="-856"/>
                  <a:pt x="2453" y="901"/>
                </a:cubicBezTo>
                <a:cubicBezTo>
                  <a:pt x="-708" y="2482"/>
                  <a:pt x="-740" y="9378"/>
                  <a:pt x="2088" y="11499"/>
                </a:cubicBezTo>
                <a:cubicBezTo>
                  <a:pt x="4153" y="13047"/>
                  <a:pt x="6892" y="14682"/>
                  <a:pt x="9396" y="14057"/>
                </a:cubicBezTo>
                <a:cubicBezTo>
                  <a:pt x="13477" y="13036"/>
                  <a:pt x="18354" y="2363"/>
                  <a:pt x="14147" y="2363"/>
                </a:cubicBezTo>
              </a:path>
            </a:pathLst>
          </a:custGeom>
          <a:noFill/>
          <a:ln cap="flat" cmpd="sng" w="19050">
            <a:solidFill>
              <a:srgbClr val="CC0000"/>
            </a:solidFill>
            <a:prstDash val="solid"/>
            <a:round/>
            <a:headEnd len="lg" w="lg" type="none"/>
            <a:tailEnd len="lg" w="lg" type="none"/>
          </a:ln>
        </p:spPr>
      </p:sp>
      <p:sp>
        <p:nvSpPr>
          <p:cNvPr id="141" name="Shape 141"/>
          <p:cNvSpPr/>
          <p:nvPr/>
        </p:nvSpPr>
        <p:spPr>
          <a:xfrm>
            <a:off x="5680800" y="2254950"/>
            <a:ext cx="1059475" cy="355704"/>
          </a:xfrm>
          <a:custGeom>
            <a:pathLst>
              <a:path extrusionOk="0" h="13755" w="42379">
                <a:moveTo>
                  <a:pt x="40632" y="731"/>
                </a:moveTo>
                <a:cubicBezTo>
                  <a:pt x="31739" y="731"/>
                  <a:pt x="22847" y="731"/>
                  <a:pt x="13955" y="731"/>
                </a:cubicBezTo>
                <a:cubicBezTo>
                  <a:pt x="8932" y="731"/>
                  <a:pt x="-484" y="1585"/>
                  <a:pt x="69" y="6577"/>
                </a:cubicBezTo>
                <a:cubicBezTo>
                  <a:pt x="573" y="11126"/>
                  <a:pt x="7951" y="11856"/>
                  <a:pt x="12493" y="12424"/>
                </a:cubicBezTo>
                <a:cubicBezTo>
                  <a:pt x="21074" y="13496"/>
                  <a:pt x="30094" y="14698"/>
                  <a:pt x="38439" y="12424"/>
                </a:cubicBezTo>
                <a:cubicBezTo>
                  <a:pt x="42496" y="11317"/>
                  <a:pt x="43605" y="2973"/>
                  <a:pt x="40632" y="0"/>
                </a:cubicBezTo>
              </a:path>
            </a:pathLst>
          </a:custGeom>
          <a:noFill/>
          <a:ln cap="flat" cmpd="sng" w="19050">
            <a:solidFill>
              <a:srgbClr val="CC0000"/>
            </a:solidFill>
            <a:prstDash val="solid"/>
            <a:round/>
            <a:headEnd len="lg" w="lg" type="none"/>
            <a:tailEnd len="lg" w="lg" type="none"/>
          </a:ln>
        </p:spPr>
      </p:sp>
      <p:sp>
        <p:nvSpPr>
          <p:cNvPr id="142" name="Shape 142"/>
          <p:cNvSpPr/>
          <p:nvPr/>
        </p:nvSpPr>
        <p:spPr>
          <a:xfrm>
            <a:off x="1489150" y="2600075"/>
            <a:ext cx="4704975" cy="697850"/>
          </a:xfrm>
          <a:custGeom>
            <a:pathLst>
              <a:path extrusionOk="0" h="27914" w="188199">
                <a:moveTo>
                  <a:pt x="0" y="0"/>
                </a:moveTo>
                <a:cubicBezTo>
                  <a:pt x="9014" y="4263"/>
                  <a:pt x="27955" y="21560"/>
                  <a:pt x="54084" y="25580"/>
                </a:cubicBezTo>
                <a:cubicBezTo>
                  <a:pt x="80212" y="29599"/>
                  <a:pt x="134419" y="27712"/>
                  <a:pt x="156772" y="24119"/>
                </a:cubicBezTo>
                <a:cubicBezTo>
                  <a:pt x="179124" y="20525"/>
                  <a:pt x="182961" y="7369"/>
                  <a:pt x="188199" y="4020"/>
                </a:cubicBezTo>
              </a:path>
            </a:pathLst>
          </a:custGeom>
          <a:noFill/>
          <a:ln cap="flat" cmpd="sng" w="19050">
            <a:solidFill>
              <a:srgbClr val="CC0000"/>
            </a:solidFill>
            <a:prstDash val="solid"/>
            <a:round/>
            <a:headEnd len="lg" w="lg" type="none"/>
            <a:tailEnd len="lg" w="lg" type="triangle"/>
          </a:ln>
        </p:spPr>
      </p:sp>
      <p:sp>
        <p:nvSpPr>
          <p:cNvPr id="143" name="Shape 143"/>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Translating State Models</a:t>
            </a:r>
          </a:p>
        </p:txBody>
      </p:sp>
      <p:sp>
        <p:nvSpPr>
          <p:cNvPr id="149" name="Shape 149"/>
          <p:cNvSpPr/>
          <p:nvPr/>
        </p:nvSpPr>
        <p:spPr>
          <a:xfrm>
            <a:off x="741325" y="1886825"/>
            <a:ext cx="696299" cy="707399"/>
          </a:xfrm>
          <a:prstGeom prst="roundRect">
            <a:avLst>
              <a:gd fmla="val 16667" name="adj"/>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lgn="ctr">
              <a:spcBef>
                <a:spcPts val="0"/>
              </a:spcBef>
              <a:buNone/>
            </a:pPr>
            <a:r>
              <a:rPr lang="en"/>
              <a:t>Off</a:t>
            </a:r>
          </a:p>
        </p:txBody>
      </p:sp>
      <p:sp>
        <p:nvSpPr>
          <p:cNvPr id="150" name="Shape 150"/>
          <p:cNvSpPr/>
          <p:nvPr/>
        </p:nvSpPr>
        <p:spPr>
          <a:xfrm>
            <a:off x="2252600" y="1886825"/>
            <a:ext cx="696299" cy="707399"/>
          </a:xfrm>
          <a:prstGeom prst="roundRect">
            <a:avLst>
              <a:gd fmla="val 16667" name="adj"/>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
              <a:t>On</a:t>
            </a:r>
          </a:p>
        </p:txBody>
      </p:sp>
      <p:sp>
        <p:nvSpPr>
          <p:cNvPr id="151" name="Shape 151"/>
          <p:cNvSpPr/>
          <p:nvPr/>
        </p:nvSpPr>
        <p:spPr>
          <a:xfrm>
            <a:off x="1448850" y="1841900"/>
            <a:ext cx="819800" cy="269525"/>
          </a:xfrm>
          <a:custGeom>
            <a:pathLst>
              <a:path extrusionOk="0" h="10781" w="32792">
                <a:moveTo>
                  <a:pt x="0" y="10781"/>
                </a:moveTo>
                <a:lnTo>
                  <a:pt x="15273" y="0"/>
                </a:lnTo>
                <a:lnTo>
                  <a:pt x="32792" y="10781"/>
                </a:lnTo>
              </a:path>
            </a:pathLst>
          </a:custGeom>
          <a:noFill/>
          <a:ln cap="flat" cmpd="sng" w="19050">
            <a:solidFill>
              <a:schemeClr val="dk2"/>
            </a:solidFill>
            <a:prstDash val="solid"/>
            <a:round/>
            <a:headEnd len="lg" w="lg" type="none"/>
            <a:tailEnd len="lg" w="lg" type="triangle"/>
          </a:ln>
        </p:spPr>
      </p:sp>
      <p:sp>
        <p:nvSpPr>
          <p:cNvPr id="152" name="Shape 152"/>
          <p:cNvSpPr/>
          <p:nvPr/>
        </p:nvSpPr>
        <p:spPr>
          <a:xfrm>
            <a:off x="1437625" y="2336050"/>
            <a:ext cx="808575" cy="258300"/>
          </a:xfrm>
          <a:custGeom>
            <a:pathLst>
              <a:path extrusionOk="0" h="10332" w="32343">
                <a:moveTo>
                  <a:pt x="32343" y="2246"/>
                </a:moveTo>
                <a:lnTo>
                  <a:pt x="16620" y="10332"/>
                </a:lnTo>
                <a:lnTo>
                  <a:pt x="0" y="0"/>
                </a:lnTo>
              </a:path>
            </a:pathLst>
          </a:custGeom>
          <a:noFill/>
          <a:ln cap="flat" cmpd="sng" w="19050">
            <a:solidFill>
              <a:schemeClr val="dk2"/>
            </a:solidFill>
            <a:prstDash val="solid"/>
            <a:round/>
            <a:headEnd len="lg" w="lg" type="none"/>
            <a:tailEnd len="lg" w="lg" type="triangle"/>
          </a:ln>
        </p:spPr>
      </p:sp>
      <p:sp>
        <p:nvSpPr>
          <p:cNvPr id="153" name="Shape 153"/>
          <p:cNvSpPr txBox="1"/>
          <p:nvPr/>
        </p:nvSpPr>
        <p:spPr>
          <a:xfrm>
            <a:off x="1505000" y="1471300"/>
            <a:ext cx="696299" cy="269400"/>
          </a:xfrm>
          <a:prstGeom prst="rect">
            <a:avLst/>
          </a:prstGeom>
          <a:noFill/>
          <a:ln>
            <a:noFill/>
          </a:ln>
        </p:spPr>
        <p:txBody>
          <a:bodyPr anchorCtr="0" anchor="t" bIns="91425" lIns="91425" rIns="91425" tIns="91425">
            <a:noAutofit/>
          </a:bodyPr>
          <a:lstStyle/>
          <a:p>
            <a:pPr>
              <a:spcBef>
                <a:spcPts val="0"/>
              </a:spcBef>
              <a:buNone/>
            </a:pPr>
            <a:r>
              <a:rPr lang="en" sz="1000"/>
              <a:t>Turn On</a:t>
            </a:r>
          </a:p>
        </p:txBody>
      </p:sp>
      <p:sp>
        <p:nvSpPr>
          <p:cNvPr id="154" name="Shape 154"/>
          <p:cNvSpPr txBox="1"/>
          <p:nvPr/>
        </p:nvSpPr>
        <p:spPr>
          <a:xfrm>
            <a:off x="1496962" y="2594225"/>
            <a:ext cx="696299" cy="269400"/>
          </a:xfrm>
          <a:prstGeom prst="rect">
            <a:avLst/>
          </a:prstGeom>
          <a:noFill/>
          <a:ln>
            <a:noFill/>
          </a:ln>
        </p:spPr>
        <p:txBody>
          <a:bodyPr anchorCtr="0" anchor="t" bIns="91425" lIns="91425" rIns="91425" tIns="91425">
            <a:noAutofit/>
          </a:bodyPr>
          <a:lstStyle/>
          <a:p>
            <a:pPr lvl="0" rtl="0">
              <a:spcBef>
                <a:spcPts val="0"/>
              </a:spcBef>
              <a:buNone/>
            </a:pPr>
            <a:r>
              <a:rPr lang="en" sz="1000"/>
              <a:t>Turn Off</a:t>
            </a:r>
          </a:p>
        </p:txBody>
      </p:sp>
      <p:sp>
        <p:nvSpPr>
          <p:cNvPr id="155" name="Shape 155"/>
          <p:cNvSpPr txBox="1"/>
          <p:nvPr/>
        </p:nvSpPr>
        <p:spPr>
          <a:xfrm>
            <a:off x="1106612" y="3772100"/>
            <a:ext cx="1470600" cy="433200"/>
          </a:xfrm>
          <a:prstGeom prst="rect">
            <a:avLst/>
          </a:prstGeom>
          <a:noFill/>
          <a:ln>
            <a:noFill/>
          </a:ln>
        </p:spPr>
        <p:txBody>
          <a:bodyPr anchorCtr="0" anchor="t" bIns="91425" lIns="91425" rIns="91425" tIns="91425">
            <a:noAutofit/>
          </a:bodyPr>
          <a:lstStyle/>
          <a:p>
            <a:pPr lvl="0" rtl="0">
              <a:spcBef>
                <a:spcPts val="0"/>
              </a:spcBef>
              <a:buNone/>
            </a:pPr>
            <a:r>
              <a:rPr lang="en"/>
              <a:t>Model Graphic</a:t>
            </a:r>
          </a:p>
        </p:txBody>
      </p:sp>
      <p:sp>
        <p:nvSpPr>
          <p:cNvPr id="156" name="Shape 156"/>
          <p:cNvSpPr txBox="1"/>
          <p:nvPr/>
        </p:nvSpPr>
        <p:spPr>
          <a:xfrm>
            <a:off x="5748925" y="3772100"/>
            <a:ext cx="2198999" cy="433200"/>
          </a:xfrm>
          <a:prstGeom prst="rect">
            <a:avLst/>
          </a:prstGeom>
          <a:noFill/>
          <a:ln>
            <a:noFill/>
          </a:ln>
        </p:spPr>
        <p:txBody>
          <a:bodyPr anchorCtr="0" anchor="t" bIns="91425" lIns="91425" rIns="91425" tIns="91425">
            <a:noAutofit/>
          </a:bodyPr>
          <a:lstStyle/>
          <a:p>
            <a:pPr lvl="0" rtl="0">
              <a:spcBef>
                <a:spcPts val="0"/>
              </a:spcBef>
              <a:buNone/>
            </a:pPr>
            <a:r>
              <a:rPr lang="en"/>
              <a:t>ROSEA Implementation</a:t>
            </a:r>
          </a:p>
        </p:txBody>
      </p:sp>
      <p:sp>
        <p:nvSpPr>
          <p:cNvPr id="157" name="Shape 157"/>
          <p:cNvSpPr txBox="1"/>
          <p:nvPr/>
        </p:nvSpPr>
        <p:spPr>
          <a:xfrm>
            <a:off x="5151500" y="1596100"/>
            <a:ext cx="3044399" cy="1964099"/>
          </a:xfrm>
          <a:prstGeom prst="rect">
            <a:avLst/>
          </a:prstGeom>
          <a:noFill/>
          <a:ln>
            <a:noFill/>
          </a:ln>
        </p:spPr>
        <p:txBody>
          <a:bodyPr anchorCtr="0" anchor="t" bIns="91425" lIns="91425" rIns="91425" tIns="91425">
            <a:noAutofit/>
          </a:bodyPr>
          <a:lstStyle/>
          <a:p>
            <a:pPr rtl="0">
              <a:spcBef>
                <a:spcPts val="0"/>
              </a:spcBef>
              <a:buNone/>
            </a:pPr>
            <a:r>
              <a:rPr lang="en" sz="1000">
                <a:latin typeface="Courier New"/>
                <a:ea typeface="Courier New"/>
                <a:cs typeface="Courier New"/>
                <a:sym typeface="Courier New"/>
              </a:rPr>
              <a:t>statemodel {</a:t>
            </a:r>
          </a:p>
          <a:p>
            <a:pPr lvl="0" rtl="0">
              <a:spcBef>
                <a:spcPts val="0"/>
              </a:spcBef>
              <a:buNone/>
            </a:pPr>
            <a:r>
              <a:rPr lang="en" sz="1000">
                <a:latin typeface="Courier New"/>
                <a:ea typeface="Courier New"/>
                <a:cs typeface="Courier New"/>
                <a:sym typeface="Courier New"/>
              </a:rPr>
              <a:t>    initialstate Off</a:t>
            </a:r>
          </a:p>
          <a:p>
            <a:pPr rtl="0">
              <a:spcBef>
                <a:spcPts val="0"/>
              </a:spcBef>
              <a:buNone/>
            </a:pPr>
            <a:r>
              <a:rPr lang="en" sz="1000">
                <a:latin typeface="Courier New"/>
                <a:ea typeface="Courier New"/>
                <a:cs typeface="Courier New"/>
                <a:sym typeface="Courier New"/>
              </a:rPr>
              <a:t>    state On {} {</a:t>
            </a:r>
          </a:p>
          <a:p>
            <a:pPr rtl="0">
              <a:spcBef>
                <a:spcPts val="0"/>
              </a:spcBef>
              <a:buNone/>
            </a:pPr>
            <a:r>
              <a:rPr lang="en" sz="1000">
                <a:latin typeface="Courier New"/>
                <a:ea typeface="Courier New"/>
                <a:cs typeface="Courier New"/>
                <a:sym typeface="Courier New"/>
              </a:rPr>
              <a:t>        # Tcl code for On state</a:t>
            </a:r>
          </a:p>
          <a:p>
            <a:pPr rtl="0">
              <a:spcBef>
                <a:spcPts val="0"/>
              </a:spcBef>
              <a:buNone/>
            </a:pPr>
            <a:r>
              <a:rPr lang="en" sz="1000">
                <a:latin typeface="Courier New"/>
                <a:ea typeface="Courier New"/>
                <a:cs typeface="Courier New"/>
                <a:sym typeface="Courier New"/>
              </a:rPr>
              <a:t>    }</a:t>
            </a:r>
          </a:p>
          <a:p>
            <a:pPr rtl="0">
              <a:spcBef>
                <a:spcPts val="0"/>
              </a:spcBef>
              <a:buNone/>
            </a:pPr>
            <a:r>
              <a:rPr lang="en" sz="1000">
                <a:latin typeface="Courier New"/>
                <a:ea typeface="Courier New"/>
                <a:cs typeface="Courier New"/>
                <a:sym typeface="Courier New"/>
              </a:rPr>
              <a:t>    state Off {} {</a:t>
            </a:r>
          </a:p>
          <a:p>
            <a:pPr rtl="0">
              <a:spcBef>
                <a:spcPts val="0"/>
              </a:spcBef>
              <a:buNone/>
            </a:pPr>
            <a:r>
              <a:rPr lang="en" sz="1000">
                <a:latin typeface="Courier New"/>
                <a:ea typeface="Courier New"/>
                <a:cs typeface="Courier New"/>
                <a:sym typeface="Courier New"/>
              </a:rPr>
              <a:t>        # Tcl code for Off state</a:t>
            </a:r>
          </a:p>
          <a:p>
            <a:pPr rtl="0">
              <a:spcBef>
                <a:spcPts val="0"/>
              </a:spcBef>
              <a:buNone/>
            </a:pPr>
            <a:r>
              <a:rPr lang="en" sz="1000">
                <a:latin typeface="Courier New"/>
                <a:ea typeface="Courier New"/>
                <a:cs typeface="Courier New"/>
                <a:sym typeface="Courier New"/>
              </a:rPr>
              <a:t>    }</a:t>
            </a:r>
          </a:p>
          <a:p>
            <a:pPr rtl="0">
              <a:spcBef>
                <a:spcPts val="0"/>
              </a:spcBef>
              <a:buNone/>
            </a:pPr>
            <a:r>
              <a:rPr lang="en" sz="1000">
                <a:latin typeface="Courier New"/>
                <a:ea typeface="Courier New"/>
                <a:cs typeface="Courier New"/>
                <a:sym typeface="Courier New"/>
              </a:rPr>
              <a:t>    transition Off - TurnOn -&gt; On</a:t>
            </a:r>
          </a:p>
          <a:p>
            <a:pPr lvl="0" rtl="0">
              <a:spcBef>
                <a:spcPts val="0"/>
              </a:spcBef>
              <a:buNone/>
            </a:pPr>
            <a:r>
              <a:rPr lang="en" sz="1000">
                <a:latin typeface="Courier New"/>
                <a:ea typeface="Courier New"/>
                <a:cs typeface="Courier New"/>
                <a:sym typeface="Courier New"/>
              </a:rPr>
              <a:t>    transition On - TurnOff -&gt; Off</a:t>
            </a:r>
          </a:p>
          <a:p>
            <a:pPr lvl="0" rtl="0">
              <a:spcBef>
                <a:spcPts val="0"/>
              </a:spcBef>
              <a:buNone/>
            </a:pPr>
            <a:r>
              <a:rPr lang="en" sz="1000">
                <a:latin typeface="Courier New"/>
                <a:ea typeface="Courier New"/>
                <a:cs typeface="Courier New"/>
                <a:sym typeface="Courier New"/>
              </a:rPr>
              <a:t>}</a:t>
            </a:r>
          </a:p>
        </p:txBody>
      </p:sp>
      <p:sp>
        <p:nvSpPr>
          <p:cNvPr id="158" name="Shape 158"/>
          <p:cNvSpPr/>
          <p:nvPr/>
        </p:nvSpPr>
        <p:spPr>
          <a:xfrm>
            <a:off x="3593850" y="2111425"/>
            <a:ext cx="1195499" cy="546900"/>
          </a:xfrm>
          <a:prstGeom prst="rightArrow">
            <a:avLst>
              <a:gd fmla="val 50000" name="adj1"/>
              <a:gd fmla="val 50000" name="adj2"/>
            </a:avLst>
          </a:prstGeom>
          <a:solidFill>
            <a:srgbClr val="93C47D"/>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59" name="Shape 159"/>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khaki">
  <a:themeElements>
    <a:clrScheme name="Custom 349">
      <a:dk1>
        <a:srgbClr val="262626"/>
      </a:dk1>
      <a:lt1>
        <a:srgbClr val="E6D6BD"/>
      </a:lt1>
      <a:dk2>
        <a:srgbClr val="535353"/>
      </a:dk2>
      <a:lt2>
        <a:srgbClr val="B4AD9E"/>
      </a:lt2>
      <a:accent1>
        <a:srgbClr val="ADB48E"/>
      </a:accent1>
      <a:accent2>
        <a:srgbClr val="867961"/>
      </a:accent2>
      <a:accent3>
        <a:srgbClr val="CBB680"/>
      </a:accent3>
      <a:accent4>
        <a:srgbClr val="78A3C0"/>
      </a:accent4>
      <a:accent5>
        <a:srgbClr val="C0AE91"/>
      </a:accent5>
      <a:accent6>
        <a:srgbClr val="668874"/>
      </a:accent6>
      <a:hlink>
        <a:srgbClr val="4B94B3"/>
      </a:hlink>
      <a:folHlink>
        <a:srgbClr val="41414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